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4"/>
  </p:sldMasterIdLst>
  <p:notesMasterIdLst>
    <p:notesMasterId r:id="rId29"/>
  </p:notesMasterIdLst>
  <p:sldIdLst>
    <p:sldId id="256" r:id="rId5"/>
    <p:sldId id="831" r:id="rId6"/>
    <p:sldId id="869" r:id="rId7"/>
    <p:sldId id="789" r:id="rId8"/>
    <p:sldId id="857" r:id="rId9"/>
    <p:sldId id="872" r:id="rId10"/>
    <p:sldId id="871" r:id="rId11"/>
    <p:sldId id="875" r:id="rId12"/>
    <p:sldId id="874" r:id="rId13"/>
    <p:sldId id="870" r:id="rId14"/>
    <p:sldId id="876" r:id="rId15"/>
    <p:sldId id="856" r:id="rId16"/>
    <p:sldId id="858" r:id="rId17"/>
    <p:sldId id="852" r:id="rId18"/>
    <p:sldId id="760" r:id="rId19"/>
    <p:sldId id="848" r:id="rId20"/>
    <p:sldId id="850" r:id="rId21"/>
    <p:sldId id="864" r:id="rId22"/>
    <p:sldId id="859" r:id="rId23"/>
    <p:sldId id="851" r:id="rId24"/>
    <p:sldId id="867" r:id="rId25"/>
    <p:sldId id="878" r:id="rId26"/>
    <p:sldId id="722" r:id="rId27"/>
    <p:sldId id="877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EF1F07-2530-401E-83A5-626230A1C13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E654005-3FB3-4E62-8FE6-3ABCA2FF11D2}">
      <dgm:prSet/>
      <dgm:spPr/>
      <dgm:t>
        <a:bodyPr/>
        <a:lstStyle/>
        <a:p>
          <a:r>
            <a:rPr lang="en-US" b="1" i="1"/>
            <a:t>RAD is designed to secure the long-term affordability of converting properties</a:t>
          </a:r>
          <a:endParaRPr lang="en-US"/>
        </a:p>
      </dgm:t>
    </dgm:pt>
    <dgm:pt modelId="{BFC995BE-3B5B-45B2-9F83-DE35C47C87DC}" type="parTrans" cxnId="{7E5C963F-6C4E-4CE1-9B33-E34F3822F058}">
      <dgm:prSet/>
      <dgm:spPr/>
      <dgm:t>
        <a:bodyPr/>
        <a:lstStyle/>
        <a:p>
          <a:endParaRPr lang="en-US"/>
        </a:p>
      </dgm:t>
    </dgm:pt>
    <dgm:pt modelId="{2EBED12A-D294-4A7D-9781-80451C803399}" type="sibTrans" cxnId="{7E5C963F-6C4E-4CE1-9B33-E34F3822F058}">
      <dgm:prSet/>
      <dgm:spPr/>
      <dgm:t>
        <a:bodyPr/>
        <a:lstStyle/>
        <a:p>
          <a:endParaRPr lang="en-US"/>
        </a:p>
      </dgm:t>
    </dgm:pt>
    <dgm:pt modelId="{30ACD22B-CA74-4FC9-8208-1A78AAA276DA}">
      <dgm:prSet/>
      <dgm:spPr/>
      <dgm:t>
        <a:bodyPr/>
        <a:lstStyle/>
        <a:p>
          <a:r>
            <a:rPr lang="en-US"/>
            <a:t>Long-term Section 8 HAP contract ensures residents pay an affordable rent and must be renewed at each expiration</a:t>
          </a:r>
        </a:p>
      </dgm:t>
    </dgm:pt>
    <dgm:pt modelId="{EE280087-3A7A-417D-8AE1-1B6C9C170834}" type="parTrans" cxnId="{AF8EFCBB-2CCA-406A-A763-32AEE51F09CE}">
      <dgm:prSet/>
      <dgm:spPr/>
      <dgm:t>
        <a:bodyPr/>
        <a:lstStyle/>
        <a:p>
          <a:endParaRPr lang="en-US"/>
        </a:p>
      </dgm:t>
    </dgm:pt>
    <dgm:pt modelId="{803A0F50-363F-4F9F-8B46-F5841791D0FC}" type="sibTrans" cxnId="{AF8EFCBB-2CCA-406A-A763-32AEE51F09CE}">
      <dgm:prSet/>
      <dgm:spPr/>
      <dgm:t>
        <a:bodyPr/>
        <a:lstStyle/>
        <a:p>
          <a:endParaRPr lang="en-US"/>
        </a:p>
      </dgm:t>
    </dgm:pt>
    <dgm:pt modelId="{8C8243D9-5C5D-4623-A99D-8622729FB407}">
      <dgm:prSet/>
      <dgm:spPr/>
      <dgm:t>
        <a:bodyPr/>
        <a:lstStyle/>
        <a:p>
          <a:r>
            <a:rPr lang="en-US"/>
            <a:t>RAD Use Agreement recorded on land</a:t>
          </a:r>
        </a:p>
      </dgm:t>
    </dgm:pt>
    <dgm:pt modelId="{E2E0C9D3-2D21-4DCF-AF84-3885565F65B9}" type="parTrans" cxnId="{2EFBB2C1-8057-4A72-8CE2-1418EF02325C}">
      <dgm:prSet/>
      <dgm:spPr/>
      <dgm:t>
        <a:bodyPr/>
        <a:lstStyle/>
        <a:p>
          <a:endParaRPr lang="en-US"/>
        </a:p>
      </dgm:t>
    </dgm:pt>
    <dgm:pt modelId="{B7AEA30E-FFE3-4F32-8259-B8BE9A4B6995}" type="sibTrans" cxnId="{2EFBB2C1-8057-4A72-8CE2-1418EF02325C}">
      <dgm:prSet/>
      <dgm:spPr/>
      <dgm:t>
        <a:bodyPr/>
        <a:lstStyle/>
        <a:p>
          <a:endParaRPr lang="en-US"/>
        </a:p>
      </dgm:t>
    </dgm:pt>
    <dgm:pt modelId="{EB4ED072-74A2-4B79-A87D-1A79EA58C238}">
      <dgm:prSet/>
      <dgm:spPr/>
      <dgm:t>
        <a:bodyPr/>
        <a:lstStyle/>
        <a:p>
          <a:r>
            <a:rPr lang="en-US"/>
            <a:t>Capital Needs Assessment performed upfront to ensure current and future repairs can be supported</a:t>
          </a:r>
        </a:p>
      </dgm:t>
    </dgm:pt>
    <dgm:pt modelId="{BC4101EE-CA86-4424-B1F2-89AFF3CC877F}" type="parTrans" cxnId="{0D260C2D-8862-4CCD-90E1-987E8F37B4C1}">
      <dgm:prSet/>
      <dgm:spPr/>
      <dgm:t>
        <a:bodyPr/>
        <a:lstStyle/>
        <a:p>
          <a:endParaRPr lang="en-US"/>
        </a:p>
      </dgm:t>
    </dgm:pt>
    <dgm:pt modelId="{DBD8A051-C9CD-424B-8540-40A82275E48C}" type="sibTrans" cxnId="{0D260C2D-8862-4CCD-90E1-987E8F37B4C1}">
      <dgm:prSet/>
      <dgm:spPr/>
      <dgm:t>
        <a:bodyPr/>
        <a:lstStyle/>
        <a:p>
          <a:endParaRPr lang="en-US"/>
        </a:p>
      </dgm:t>
    </dgm:pt>
    <dgm:pt modelId="{76E06593-1E9C-4CA3-9A85-19098DC0591D}">
      <dgm:prSet/>
      <dgm:spPr/>
      <dgm:t>
        <a:bodyPr/>
        <a:lstStyle/>
        <a:p>
          <a:r>
            <a:rPr lang="en-US" dirty="0"/>
            <a:t>One-for-one replacement of deeply affordable units (with de minimis exception)</a:t>
          </a:r>
        </a:p>
      </dgm:t>
    </dgm:pt>
    <dgm:pt modelId="{2F106846-1AFF-4F17-9C43-C959F36261BD}" type="parTrans" cxnId="{7E8383CC-DC4A-45F1-8F16-A031ECDC1906}">
      <dgm:prSet/>
      <dgm:spPr/>
      <dgm:t>
        <a:bodyPr/>
        <a:lstStyle/>
        <a:p>
          <a:endParaRPr lang="en-US"/>
        </a:p>
      </dgm:t>
    </dgm:pt>
    <dgm:pt modelId="{56E4A8AF-D765-46BF-8EA3-9E30FAEDAE18}" type="sibTrans" cxnId="{7E8383CC-DC4A-45F1-8F16-A031ECDC1906}">
      <dgm:prSet/>
      <dgm:spPr/>
      <dgm:t>
        <a:bodyPr/>
        <a:lstStyle/>
        <a:p>
          <a:endParaRPr lang="en-US"/>
        </a:p>
      </dgm:t>
    </dgm:pt>
    <dgm:pt modelId="{8CBAD603-54C3-436E-AB01-1EC95B4F5210}">
      <dgm:prSet/>
      <dgm:spPr/>
      <dgm:t>
        <a:bodyPr/>
        <a:lstStyle/>
        <a:p>
          <a:r>
            <a:rPr lang="en-US" b="1" i="1"/>
            <a:t>Properties converted under RAD must be owned or controlled by a public or non-profit owner</a:t>
          </a:r>
          <a:endParaRPr lang="en-US"/>
        </a:p>
      </dgm:t>
    </dgm:pt>
    <dgm:pt modelId="{64D512AB-A37E-4096-9184-B6312F7136C7}" type="parTrans" cxnId="{4B39C92E-D3E0-4552-9ED1-B50BA477CF7B}">
      <dgm:prSet/>
      <dgm:spPr/>
      <dgm:t>
        <a:bodyPr/>
        <a:lstStyle/>
        <a:p>
          <a:endParaRPr lang="en-US"/>
        </a:p>
      </dgm:t>
    </dgm:pt>
    <dgm:pt modelId="{409540B7-1C81-42B8-8990-A34387F865D3}" type="sibTrans" cxnId="{4B39C92E-D3E0-4552-9ED1-B50BA477CF7B}">
      <dgm:prSet/>
      <dgm:spPr/>
      <dgm:t>
        <a:bodyPr/>
        <a:lstStyle/>
        <a:p>
          <a:endParaRPr lang="en-US"/>
        </a:p>
      </dgm:t>
    </dgm:pt>
    <dgm:pt modelId="{FE00DB74-2D2F-40AC-8800-72F803E67D14}">
      <dgm:prSet/>
      <dgm:spPr/>
      <dgm:t>
        <a:bodyPr/>
        <a:lstStyle/>
        <a:p>
          <a:r>
            <a:rPr lang="en-US" dirty="0"/>
            <a:t>In most RAD conversions, the PHA continues to own the property directly or through an affiliate</a:t>
          </a:r>
        </a:p>
      </dgm:t>
    </dgm:pt>
    <dgm:pt modelId="{648218C3-F1D3-4B62-A623-BA14CC4AEDE5}" type="parTrans" cxnId="{9844304D-3A15-4FA8-9FE1-FF99CB08FE8C}">
      <dgm:prSet/>
      <dgm:spPr/>
      <dgm:t>
        <a:bodyPr/>
        <a:lstStyle/>
        <a:p>
          <a:endParaRPr lang="en-US"/>
        </a:p>
      </dgm:t>
    </dgm:pt>
    <dgm:pt modelId="{557389F3-4612-4989-963D-D2547DC7AD37}" type="sibTrans" cxnId="{9844304D-3A15-4FA8-9FE1-FF99CB08FE8C}">
      <dgm:prSet/>
      <dgm:spPr/>
      <dgm:t>
        <a:bodyPr/>
        <a:lstStyle/>
        <a:p>
          <a:endParaRPr lang="en-US"/>
        </a:p>
      </dgm:t>
    </dgm:pt>
    <dgm:pt modelId="{A3702996-3DE2-401C-90CA-C6223C262285}">
      <dgm:prSet/>
      <dgm:spPr/>
      <dgm:t>
        <a:bodyPr/>
        <a:lstStyle/>
        <a:p>
          <a:r>
            <a:rPr lang="en-US"/>
            <a:t>When Low-Income Housing Tax Credits are used, the ownership changes but a public or non-profit must retain control</a:t>
          </a:r>
        </a:p>
      </dgm:t>
    </dgm:pt>
    <dgm:pt modelId="{A2C2DD71-C9DB-4207-BB26-F133E40854B8}" type="parTrans" cxnId="{2287B91A-EA69-4D1E-825F-516C8C4EAFCE}">
      <dgm:prSet/>
      <dgm:spPr/>
      <dgm:t>
        <a:bodyPr/>
        <a:lstStyle/>
        <a:p>
          <a:endParaRPr lang="en-US"/>
        </a:p>
      </dgm:t>
    </dgm:pt>
    <dgm:pt modelId="{68E63193-DF4F-422E-8D89-6E03CB6F7658}" type="sibTrans" cxnId="{2287B91A-EA69-4D1E-825F-516C8C4EAFCE}">
      <dgm:prSet/>
      <dgm:spPr/>
      <dgm:t>
        <a:bodyPr/>
        <a:lstStyle/>
        <a:p>
          <a:endParaRPr lang="en-US"/>
        </a:p>
      </dgm:t>
    </dgm:pt>
    <dgm:pt modelId="{ADCFEC11-35E3-4E2D-9762-023678651FB5}" type="pres">
      <dgm:prSet presAssocID="{48EF1F07-2530-401E-83A5-626230A1C134}" presName="linear" presStyleCnt="0">
        <dgm:presLayoutVars>
          <dgm:animLvl val="lvl"/>
          <dgm:resizeHandles val="exact"/>
        </dgm:presLayoutVars>
      </dgm:prSet>
      <dgm:spPr/>
    </dgm:pt>
    <dgm:pt modelId="{926F9B13-ABC7-47B5-8891-A482CCD1EE19}" type="pres">
      <dgm:prSet presAssocID="{CE654005-3FB3-4E62-8FE6-3ABCA2FF11D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AD8D51B-B638-45FA-B2D2-F8693B7256CC}" type="pres">
      <dgm:prSet presAssocID="{CE654005-3FB3-4E62-8FE6-3ABCA2FF11D2}" presName="childText" presStyleLbl="revTx" presStyleIdx="0" presStyleCnt="2">
        <dgm:presLayoutVars>
          <dgm:bulletEnabled val="1"/>
        </dgm:presLayoutVars>
      </dgm:prSet>
      <dgm:spPr/>
    </dgm:pt>
    <dgm:pt modelId="{4F2AC134-6DA7-40DC-B142-5E2705A33147}" type="pres">
      <dgm:prSet presAssocID="{8CBAD603-54C3-436E-AB01-1EC95B4F521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24FC9D8-8231-41E6-B308-4880ED9E4800}" type="pres">
      <dgm:prSet presAssocID="{8CBAD603-54C3-436E-AB01-1EC95B4F5210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287B91A-EA69-4D1E-825F-516C8C4EAFCE}" srcId="{8CBAD603-54C3-436E-AB01-1EC95B4F5210}" destId="{A3702996-3DE2-401C-90CA-C6223C262285}" srcOrd="1" destOrd="0" parTransId="{A2C2DD71-C9DB-4207-BB26-F133E40854B8}" sibTransId="{68E63193-DF4F-422E-8D89-6E03CB6F7658}"/>
    <dgm:cxn modelId="{7B60911F-5CC5-40F4-9278-E7E0FD36B025}" type="presOf" srcId="{CE654005-3FB3-4E62-8FE6-3ABCA2FF11D2}" destId="{926F9B13-ABC7-47B5-8891-A482CCD1EE19}" srcOrd="0" destOrd="0" presId="urn:microsoft.com/office/officeart/2005/8/layout/vList2"/>
    <dgm:cxn modelId="{0D260C2D-8862-4CCD-90E1-987E8F37B4C1}" srcId="{CE654005-3FB3-4E62-8FE6-3ABCA2FF11D2}" destId="{EB4ED072-74A2-4B79-A87D-1A79EA58C238}" srcOrd="2" destOrd="0" parTransId="{BC4101EE-CA86-4424-B1F2-89AFF3CC877F}" sibTransId="{DBD8A051-C9CD-424B-8540-40A82275E48C}"/>
    <dgm:cxn modelId="{4B39C92E-D3E0-4552-9ED1-B50BA477CF7B}" srcId="{48EF1F07-2530-401E-83A5-626230A1C134}" destId="{8CBAD603-54C3-436E-AB01-1EC95B4F5210}" srcOrd="1" destOrd="0" parTransId="{64D512AB-A37E-4096-9184-B6312F7136C7}" sibTransId="{409540B7-1C81-42B8-8990-A34387F865D3}"/>
    <dgm:cxn modelId="{7E5C963F-6C4E-4CE1-9B33-E34F3822F058}" srcId="{48EF1F07-2530-401E-83A5-626230A1C134}" destId="{CE654005-3FB3-4E62-8FE6-3ABCA2FF11D2}" srcOrd="0" destOrd="0" parTransId="{BFC995BE-3B5B-45B2-9F83-DE35C47C87DC}" sibTransId="{2EBED12A-D294-4A7D-9781-80451C803399}"/>
    <dgm:cxn modelId="{63E6E05F-881F-46AA-8B81-AF46ECC55A1D}" type="presOf" srcId="{48EF1F07-2530-401E-83A5-626230A1C134}" destId="{ADCFEC11-35E3-4E2D-9762-023678651FB5}" srcOrd="0" destOrd="0" presId="urn:microsoft.com/office/officeart/2005/8/layout/vList2"/>
    <dgm:cxn modelId="{27E8684C-6750-4ADC-B7CD-379FE7AE5060}" type="presOf" srcId="{76E06593-1E9C-4CA3-9A85-19098DC0591D}" destId="{4AD8D51B-B638-45FA-B2D2-F8693B7256CC}" srcOrd="0" destOrd="3" presId="urn:microsoft.com/office/officeart/2005/8/layout/vList2"/>
    <dgm:cxn modelId="{E32B6C4C-4EB5-4C45-B371-D762E030B56F}" type="presOf" srcId="{EB4ED072-74A2-4B79-A87D-1A79EA58C238}" destId="{4AD8D51B-B638-45FA-B2D2-F8693B7256CC}" srcOrd="0" destOrd="2" presId="urn:microsoft.com/office/officeart/2005/8/layout/vList2"/>
    <dgm:cxn modelId="{9844304D-3A15-4FA8-9FE1-FF99CB08FE8C}" srcId="{8CBAD603-54C3-436E-AB01-1EC95B4F5210}" destId="{FE00DB74-2D2F-40AC-8800-72F803E67D14}" srcOrd="0" destOrd="0" parTransId="{648218C3-F1D3-4B62-A623-BA14CC4AEDE5}" sibTransId="{557389F3-4612-4989-963D-D2547DC7AD37}"/>
    <dgm:cxn modelId="{B1270C83-F3F2-4732-B704-971FD6F0C4CF}" type="presOf" srcId="{8CBAD603-54C3-436E-AB01-1EC95B4F5210}" destId="{4F2AC134-6DA7-40DC-B142-5E2705A33147}" srcOrd="0" destOrd="0" presId="urn:microsoft.com/office/officeart/2005/8/layout/vList2"/>
    <dgm:cxn modelId="{16C3C58D-8937-4190-9D09-B731CED24832}" type="presOf" srcId="{8C8243D9-5C5D-4623-A99D-8622729FB407}" destId="{4AD8D51B-B638-45FA-B2D2-F8693B7256CC}" srcOrd="0" destOrd="1" presId="urn:microsoft.com/office/officeart/2005/8/layout/vList2"/>
    <dgm:cxn modelId="{0217E894-3F92-413B-AB0B-7829D09268F5}" type="presOf" srcId="{30ACD22B-CA74-4FC9-8208-1A78AAA276DA}" destId="{4AD8D51B-B638-45FA-B2D2-F8693B7256CC}" srcOrd="0" destOrd="0" presId="urn:microsoft.com/office/officeart/2005/8/layout/vList2"/>
    <dgm:cxn modelId="{CD751AAA-CCBC-4391-80C1-36A8B7B3C424}" type="presOf" srcId="{A3702996-3DE2-401C-90CA-C6223C262285}" destId="{424FC9D8-8231-41E6-B308-4880ED9E4800}" srcOrd="0" destOrd="1" presId="urn:microsoft.com/office/officeart/2005/8/layout/vList2"/>
    <dgm:cxn modelId="{AF8EFCBB-2CCA-406A-A763-32AEE51F09CE}" srcId="{CE654005-3FB3-4E62-8FE6-3ABCA2FF11D2}" destId="{30ACD22B-CA74-4FC9-8208-1A78AAA276DA}" srcOrd="0" destOrd="0" parTransId="{EE280087-3A7A-417D-8AE1-1B6C9C170834}" sibTransId="{803A0F50-363F-4F9F-8B46-F5841791D0FC}"/>
    <dgm:cxn modelId="{2EFBB2C1-8057-4A72-8CE2-1418EF02325C}" srcId="{CE654005-3FB3-4E62-8FE6-3ABCA2FF11D2}" destId="{8C8243D9-5C5D-4623-A99D-8622729FB407}" srcOrd="1" destOrd="0" parTransId="{E2E0C9D3-2D21-4DCF-AF84-3885565F65B9}" sibTransId="{B7AEA30E-FFE3-4F32-8259-B8BE9A4B6995}"/>
    <dgm:cxn modelId="{91F273C5-4B5F-4066-9F74-802859C232C3}" type="presOf" srcId="{FE00DB74-2D2F-40AC-8800-72F803E67D14}" destId="{424FC9D8-8231-41E6-B308-4880ED9E4800}" srcOrd="0" destOrd="0" presId="urn:microsoft.com/office/officeart/2005/8/layout/vList2"/>
    <dgm:cxn modelId="{7E8383CC-DC4A-45F1-8F16-A031ECDC1906}" srcId="{CE654005-3FB3-4E62-8FE6-3ABCA2FF11D2}" destId="{76E06593-1E9C-4CA3-9A85-19098DC0591D}" srcOrd="3" destOrd="0" parTransId="{2F106846-1AFF-4F17-9C43-C959F36261BD}" sibTransId="{56E4A8AF-D765-46BF-8EA3-9E30FAEDAE18}"/>
    <dgm:cxn modelId="{B5190871-2D73-407F-9D61-8533D4B1CCE3}" type="presParOf" srcId="{ADCFEC11-35E3-4E2D-9762-023678651FB5}" destId="{926F9B13-ABC7-47B5-8891-A482CCD1EE19}" srcOrd="0" destOrd="0" presId="urn:microsoft.com/office/officeart/2005/8/layout/vList2"/>
    <dgm:cxn modelId="{ABED1BC6-B21D-4562-9A73-1C7852A8193F}" type="presParOf" srcId="{ADCFEC11-35E3-4E2D-9762-023678651FB5}" destId="{4AD8D51B-B638-45FA-B2D2-F8693B7256CC}" srcOrd="1" destOrd="0" presId="urn:microsoft.com/office/officeart/2005/8/layout/vList2"/>
    <dgm:cxn modelId="{65BCC535-CE8E-4256-B55C-93E222AC5697}" type="presParOf" srcId="{ADCFEC11-35E3-4E2D-9762-023678651FB5}" destId="{4F2AC134-6DA7-40DC-B142-5E2705A33147}" srcOrd="2" destOrd="0" presId="urn:microsoft.com/office/officeart/2005/8/layout/vList2"/>
    <dgm:cxn modelId="{F29D7029-EC88-4EAA-885C-4087FFFC8CD7}" type="presParOf" srcId="{ADCFEC11-35E3-4E2D-9762-023678651FB5}" destId="{424FC9D8-8231-41E6-B308-4880ED9E480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3B80DF-BD87-4DDB-BD13-F16EF2600E8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520299A-8EAF-4436-BCBF-4226A35217F1}">
      <dgm:prSet/>
      <dgm:spPr/>
      <dgm:t>
        <a:bodyPr/>
        <a:lstStyle/>
        <a:p>
          <a:r>
            <a:rPr lang="en-US" b="1" i="1"/>
            <a:t>Ensure current residents benefit from the conversion</a:t>
          </a:r>
          <a:endParaRPr lang="en-US"/>
        </a:p>
      </dgm:t>
    </dgm:pt>
    <dgm:pt modelId="{6095D04F-9689-4434-87EA-2CAAE8D8FC55}" type="parTrans" cxnId="{BE0C0DF1-9662-4B2F-A43E-0BCDFEFEE652}">
      <dgm:prSet/>
      <dgm:spPr/>
      <dgm:t>
        <a:bodyPr/>
        <a:lstStyle/>
        <a:p>
          <a:endParaRPr lang="en-US"/>
        </a:p>
      </dgm:t>
    </dgm:pt>
    <dgm:pt modelId="{24043FEF-FEBE-4173-B865-3FDE768D43E1}" type="sibTrans" cxnId="{BE0C0DF1-9662-4B2F-A43E-0BCDFEFEE652}">
      <dgm:prSet/>
      <dgm:spPr/>
      <dgm:t>
        <a:bodyPr/>
        <a:lstStyle/>
        <a:p>
          <a:endParaRPr lang="en-US"/>
        </a:p>
      </dgm:t>
    </dgm:pt>
    <dgm:pt modelId="{507EAA98-7E8D-4321-9F91-C87F71404895}">
      <dgm:prSet/>
      <dgm:spPr/>
      <dgm:t>
        <a:bodyPr/>
        <a:lstStyle/>
        <a:p>
          <a:r>
            <a:rPr lang="en-US"/>
            <a:t>Resident meetings and notices</a:t>
          </a:r>
        </a:p>
      </dgm:t>
    </dgm:pt>
    <dgm:pt modelId="{26068EAD-016D-4D4B-9AA2-360FB88FF0D8}" type="parTrans" cxnId="{EDEC715D-0956-40B4-A8C3-8EF7CB922A26}">
      <dgm:prSet/>
      <dgm:spPr/>
      <dgm:t>
        <a:bodyPr/>
        <a:lstStyle/>
        <a:p>
          <a:endParaRPr lang="en-US"/>
        </a:p>
      </dgm:t>
    </dgm:pt>
    <dgm:pt modelId="{EF365349-65BC-4FB2-9690-690E5B2AD850}" type="sibTrans" cxnId="{EDEC715D-0956-40B4-A8C3-8EF7CB922A26}">
      <dgm:prSet/>
      <dgm:spPr/>
      <dgm:t>
        <a:bodyPr/>
        <a:lstStyle/>
        <a:p>
          <a:endParaRPr lang="en-US"/>
        </a:p>
      </dgm:t>
    </dgm:pt>
    <dgm:pt modelId="{248F3B4F-B5D9-4BE9-9751-237CB5C27341}">
      <dgm:prSet/>
      <dgm:spPr/>
      <dgm:t>
        <a:bodyPr/>
        <a:lstStyle/>
        <a:p>
          <a:r>
            <a:rPr lang="en-US"/>
            <a:t>Right to Remain in or return to the property</a:t>
          </a:r>
        </a:p>
      </dgm:t>
    </dgm:pt>
    <dgm:pt modelId="{54AFE618-F3B6-4A99-B532-161C1C7C8AB9}" type="parTrans" cxnId="{4B919A06-EC48-45B4-A58F-6E9CE8024E91}">
      <dgm:prSet/>
      <dgm:spPr/>
      <dgm:t>
        <a:bodyPr/>
        <a:lstStyle/>
        <a:p>
          <a:endParaRPr lang="en-US"/>
        </a:p>
      </dgm:t>
    </dgm:pt>
    <dgm:pt modelId="{5F83DD74-4FF9-49D2-A34C-676D6EF42E39}" type="sibTrans" cxnId="{4B919A06-EC48-45B4-A58F-6E9CE8024E91}">
      <dgm:prSet/>
      <dgm:spPr/>
      <dgm:t>
        <a:bodyPr/>
        <a:lstStyle/>
        <a:p>
          <a:endParaRPr lang="en-US"/>
        </a:p>
      </dgm:t>
    </dgm:pt>
    <dgm:pt modelId="{B210CED1-4D87-41AE-B5A8-27095C914D4D}">
      <dgm:prSet/>
      <dgm:spPr/>
      <dgm:t>
        <a:bodyPr/>
        <a:lstStyle/>
        <a:p>
          <a:r>
            <a:rPr lang="en-US"/>
            <a:t>No Rescreening as a result of RAD </a:t>
          </a:r>
        </a:p>
      </dgm:t>
    </dgm:pt>
    <dgm:pt modelId="{186F4B6E-48B4-42EE-B4A1-561977EA6ED2}" type="parTrans" cxnId="{AA114140-F1C8-466D-A461-1D25DBF4DC62}">
      <dgm:prSet/>
      <dgm:spPr/>
      <dgm:t>
        <a:bodyPr/>
        <a:lstStyle/>
        <a:p>
          <a:endParaRPr lang="en-US"/>
        </a:p>
      </dgm:t>
    </dgm:pt>
    <dgm:pt modelId="{488F4E3D-383C-4B79-9AE7-9DF6DDF21B0C}" type="sibTrans" cxnId="{AA114140-F1C8-466D-A461-1D25DBF4DC62}">
      <dgm:prSet/>
      <dgm:spPr/>
      <dgm:t>
        <a:bodyPr/>
        <a:lstStyle/>
        <a:p>
          <a:endParaRPr lang="en-US"/>
        </a:p>
      </dgm:t>
    </dgm:pt>
    <dgm:pt modelId="{2A829965-BC05-4BD8-8B67-BAF156A6A3D7}">
      <dgm:prSet/>
      <dgm:spPr/>
      <dgm:t>
        <a:bodyPr/>
        <a:lstStyle/>
        <a:p>
          <a:r>
            <a:rPr lang="en-US"/>
            <a:t>Relocation assistance</a:t>
          </a:r>
        </a:p>
      </dgm:t>
    </dgm:pt>
    <dgm:pt modelId="{9F07263A-BFFD-4AAC-826D-6DBE766744AD}" type="parTrans" cxnId="{BF954B85-0773-4713-95DC-C4CEB70501C3}">
      <dgm:prSet/>
      <dgm:spPr/>
      <dgm:t>
        <a:bodyPr/>
        <a:lstStyle/>
        <a:p>
          <a:endParaRPr lang="en-US"/>
        </a:p>
      </dgm:t>
    </dgm:pt>
    <dgm:pt modelId="{085DE582-3728-41CF-91B5-060E1A79FCEA}" type="sibTrans" cxnId="{BF954B85-0773-4713-95DC-C4CEB70501C3}">
      <dgm:prSet/>
      <dgm:spPr/>
      <dgm:t>
        <a:bodyPr/>
        <a:lstStyle/>
        <a:p>
          <a:endParaRPr lang="en-US"/>
        </a:p>
      </dgm:t>
    </dgm:pt>
    <dgm:pt modelId="{AF437140-3DB7-4061-B7AF-20E5A9166B78}">
      <dgm:prSet/>
      <dgm:spPr/>
      <dgm:t>
        <a:bodyPr/>
        <a:lstStyle/>
        <a:p>
          <a:r>
            <a:rPr lang="en-US" b="1" i="1"/>
            <a:t>Retain and Strengthen Resident Rights</a:t>
          </a:r>
          <a:endParaRPr lang="en-US"/>
        </a:p>
      </dgm:t>
    </dgm:pt>
    <dgm:pt modelId="{2AC23A19-9C17-409E-8B0E-9F69888C7A2F}" type="parTrans" cxnId="{B75F3593-AD08-4FFB-A895-1775BF6FAB81}">
      <dgm:prSet/>
      <dgm:spPr/>
      <dgm:t>
        <a:bodyPr/>
        <a:lstStyle/>
        <a:p>
          <a:endParaRPr lang="en-US"/>
        </a:p>
      </dgm:t>
    </dgm:pt>
    <dgm:pt modelId="{2CBE4C6C-00C8-485D-8FDF-D1ED036F52C8}" type="sibTrans" cxnId="{B75F3593-AD08-4FFB-A895-1775BF6FAB81}">
      <dgm:prSet/>
      <dgm:spPr/>
      <dgm:t>
        <a:bodyPr/>
        <a:lstStyle/>
        <a:p>
          <a:endParaRPr lang="en-US"/>
        </a:p>
      </dgm:t>
    </dgm:pt>
    <dgm:pt modelId="{493F6E12-94FC-4AB5-813B-24D534D942C6}">
      <dgm:prSet/>
      <dgm:spPr/>
      <dgm:t>
        <a:bodyPr/>
        <a:lstStyle/>
        <a:p>
          <a:r>
            <a:rPr lang="en-US"/>
            <a:t>Ongoing right to organize and resident participation funding</a:t>
          </a:r>
        </a:p>
      </dgm:t>
    </dgm:pt>
    <dgm:pt modelId="{13950F02-20ED-46DF-89DB-1F5A66AB452D}" type="parTrans" cxnId="{9076D84F-2C9C-4626-8067-94C02BB9993B}">
      <dgm:prSet/>
      <dgm:spPr/>
      <dgm:t>
        <a:bodyPr/>
        <a:lstStyle/>
        <a:p>
          <a:endParaRPr lang="en-US"/>
        </a:p>
      </dgm:t>
    </dgm:pt>
    <dgm:pt modelId="{2C49DBBA-52EB-45D8-A99B-69A5D94030ED}" type="sibTrans" cxnId="{9076D84F-2C9C-4626-8067-94C02BB9993B}">
      <dgm:prSet/>
      <dgm:spPr/>
      <dgm:t>
        <a:bodyPr/>
        <a:lstStyle/>
        <a:p>
          <a:endParaRPr lang="en-US"/>
        </a:p>
      </dgm:t>
    </dgm:pt>
    <dgm:pt modelId="{FFF1EF31-265C-426B-9AEB-4DAFF2FF96CD}">
      <dgm:prSet/>
      <dgm:spPr/>
      <dgm:t>
        <a:bodyPr/>
        <a:lstStyle/>
        <a:p>
          <a:r>
            <a:rPr lang="en-US"/>
            <a:t>Carry over public housing procedural rights regarding grievance and termination</a:t>
          </a:r>
        </a:p>
      </dgm:t>
    </dgm:pt>
    <dgm:pt modelId="{CC33E314-DBA7-460C-813F-930BBA349A65}" type="parTrans" cxnId="{1A2EC534-3DCD-47D7-8753-CEDDCF803594}">
      <dgm:prSet/>
      <dgm:spPr/>
      <dgm:t>
        <a:bodyPr/>
        <a:lstStyle/>
        <a:p>
          <a:endParaRPr lang="en-US"/>
        </a:p>
      </dgm:t>
    </dgm:pt>
    <dgm:pt modelId="{5193281F-FF64-4C5B-B347-FE6E70D77C0B}" type="sibTrans" cxnId="{1A2EC534-3DCD-47D7-8753-CEDDCF803594}">
      <dgm:prSet/>
      <dgm:spPr/>
      <dgm:t>
        <a:bodyPr/>
        <a:lstStyle/>
        <a:p>
          <a:endParaRPr lang="en-US"/>
        </a:p>
      </dgm:t>
    </dgm:pt>
    <dgm:pt modelId="{B43289AD-CC82-4E63-9877-A2E533D6E146}">
      <dgm:prSet/>
      <dgm:spPr/>
      <dgm:t>
        <a:bodyPr/>
        <a:lstStyle/>
        <a:p>
          <a:r>
            <a:rPr lang="en-US"/>
            <a:t>“Choice-mobility” option to request a tenant-based voucher</a:t>
          </a:r>
        </a:p>
      </dgm:t>
    </dgm:pt>
    <dgm:pt modelId="{EF70882F-05D8-482A-8A62-88D97D499D7F}" type="parTrans" cxnId="{A1AA9164-88B8-4F6A-9B51-2E37CB4E6809}">
      <dgm:prSet/>
      <dgm:spPr/>
      <dgm:t>
        <a:bodyPr/>
        <a:lstStyle/>
        <a:p>
          <a:endParaRPr lang="en-US"/>
        </a:p>
      </dgm:t>
    </dgm:pt>
    <dgm:pt modelId="{C6951909-142B-4B76-BA48-498E1107E061}" type="sibTrans" cxnId="{A1AA9164-88B8-4F6A-9B51-2E37CB4E6809}">
      <dgm:prSet/>
      <dgm:spPr/>
      <dgm:t>
        <a:bodyPr/>
        <a:lstStyle/>
        <a:p>
          <a:endParaRPr lang="en-US"/>
        </a:p>
      </dgm:t>
    </dgm:pt>
    <dgm:pt modelId="{DFDEB5FC-DEE6-4CA5-91C9-8A2F7921384E}" type="pres">
      <dgm:prSet presAssocID="{943B80DF-BD87-4DDB-BD13-F16EF2600E8B}" presName="linear" presStyleCnt="0">
        <dgm:presLayoutVars>
          <dgm:animLvl val="lvl"/>
          <dgm:resizeHandles val="exact"/>
        </dgm:presLayoutVars>
      </dgm:prSet>
      <dgm:spPr/>
    </dgm:pt>
    <dgm:pt modelId="{D1CBD1D0-E2C7-4B8B-BE1E-D0BA0695BE0D}" type="pres">
      <dgm:prSet presAssocID="{E520299A-8EAF-4436-BCBF-4226A35217F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687308D-F830-4C55-904D-B95569E95E61}" type="pres">
      <dgm:prSet presAssocID="{E520299A-8EAF-4436-BCBF-4226A35217F1}" presName="childText" presStyleLbl="revTx" presStyleIdx="0" presStyleCnt="2">
        <dgm:presLayoutVars>
          <dgm:bulletEnabled val="1"/>
        </dgm:presLayoutVars>
      </dgm:prSet>
      <dgm:spPr/>
    </dgm:pt>
    <dgm:pt modelId="{F43E60BC-7C0D-471F-AE6B-23F15547D5AB}" type="pres">
      <dgm:prSet presAssocID="{AF437140-3DB7-4061-B7AF-20E5A9166B7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3526717-5458-46D9-A996-556A54A3C282}" type="pres">
      <dgm:prSet presAssocID="{AF437140-3DB7-4061-B7AF-20E5A9166B7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4B919A06-EC48-45B4-A58F-6E9CE8024E91}" srcId="{E520299A-8EAF-4436-BCBF-4226A35217F1}" destId="{248F3B4F-B5D9-4BE9-9751-237CB5C27341}" srcOrd="1" destOrd="0" parTransId="{54AFE618-F3B6-4A99-B532-161C1C7C8AB9}" sibTransId="{5F83DD74-4FF9-49D2-A34C-676D6EF42E39}"/>
    <dgm:cxn modelId="{47082118-84CC-4B87-B610-4E75110E9809}" type="presOf" srcId="{B210CED1-4D87-41AE-B5A8-27095C914D4D}" destId="{1687308D-F830-4C55-904D-B95569E95E61}" srcOrd="0" destOrd="2" presId="urn:microsoft.com/office/officeart/2005/8/layout/vList2"/>
    <dgm:cxn modelId="{1A2EC534-3DCD-47D7-8753-CEDDCF803594}" srcId="{AF437140-3DB7-4061-B7AF-20E5A9166B78}" destId="{FFF1EF31-265C-426B-9AEB-4DAFF2FF96CD}" srcOrd="1" destOrd="0" parTransId="{CC33E314-DBA7-460C-813F-930BBA349A65}" sibTransId="{5193281F-FF64-4C5B-B347-FE6E70D77C0B}"/>
    <dgm:cxn modelId="{AA114140-F1C8-466D-A461-1D25DBF4DC62}" srcId="{E520299A-8EAF-4436-BCBF-4226A35217F1}" destId="{B210CED1-4D87-41AE-B5A8-27095C914D4D}" srcOrd="2" destOrd="0" parTransId="{186F4B6E-48B4-42EE-B4A1-561977EA6ED2}" sibTransId="{488F4E3D-383C-4B79-9AE7-9DF6DDF21B0C}"/>
    <dgm:cxn modelId="{EDEC715D-0956-40B4-A8C3-8EF7CB922A26}" srcId="{E520299A-8EAF-4436-BCBF-4226A35217F1}" destId="{507EAA98-7E8D-4321-9F91-C87F71404895}" srcOrd="0" destOrd="0" parTransId="{26068EAD-016D-4D4B-9AA2-360FB88FF0D8}" sibTransId="{EF365349-65BC-4FB2-9690-690E5B2AD850}"/>
    <dgm:cxn modelId="{41DF5961-A07D-44FA-83A7-86CEEC1BAEF6}" type="presOf" srcId="{943B80DF-BD87-4DDB-BD13-F16EF2600E8B}" destId="{DFDEB5FC-DEE6-4CA5-91C9-8A2F7921384E}" srcOrd="0" destOrd="0" presId="urn:microsoft.com/office/officeart/2005/8/layout/vList2"/>
    <dgm:cxn modelId="{A1AA9164-88B8-4F6A-9B51-2E37CB4E6809}" srcId="{AF437140-3DB7-4061-B7AF-20E5A9166B78}" destId="{B43289AD-CC82-4E63-9877-A2E533D6E146}" srcOrd="2" destOrd="0" parTransId="{EF70882F-05D8-482A-8A62-88D97D499D7F}" sibTransId="{C6951909-142B-4B76-BA48-498E1107E061}"/>
    <dgm:cxn modelId="{9076D84F-2C9C-4626-8067-94C02BB9993B}" srcId="{AF437140-3DB7-4061-B7AF-20E5A9166B78}" destId="{493F6E12-94FC-4AB5-813B-24D534D942C6}" srcOrd="0" destOrd="0" parTransId="{13950F02-20ED-46DF-89DB-1F5A66AB452D}" sibTransId="{2C49DBBA-52EB-45D8-A99B-69A5D94030ED}"/>
    <dgm:cxn modelId="{261B9883-B2FE-43EC-88F2-553A1AFE9FEA}" type="presOf" srcId="{FFF1EF31-265C-426B-9AEB-4DAFF2FF96CD}" destId="{F3526717-5458-46D9-A996-556A54A3C282}" srcOrd="0" destOrd="1" presId="urn:microsoft.com/office/officeart/2005/8/layout/vList2"/>
    <dgm:cxn modelId="{BF954B85-0773-4713-95DC-C4CEB70501C3}" srcId="{E520299A-8EAF-4436-BCBF-4226A35217F1}" destId="{2A829965-BC05-4BD8-8B67-BAF156A6A3D7}" srcOrd="3" destOrd="0" parTransId="{9F07263A-BFFD-4AAC-826D-6DBE766744AD}" sibTransId="{085DE582-3728-41CF-91B5-060E1A79FCEA}"/>
    <dgm:cxn modelId="{B75F3593-AD08-4FFB-A895-1775BF6FAB81}" srcId="{943B80DF-BD87-4DDB-BD13-F16EF2600E8B}" destId="{AF437140-3DB7-4061-B7AF-20E5A9166B78}" srcOrd="1" destOrd="0" parTransId="{2AC23A19-9C17-409E-8B0E-9F69888C7A2F}" sibTransId="{2CBE4C6C-00C8-485D-8FDF-D1ED036F52C8}"/>
    <dgm:cxn modelId="{3346B0A6-C4DC-49EE-9EB4-5B08F4924191}" type="presOf" srcId="{493F6E12-94FC-4AB5-813B-24D534D942C6}" destId="{F3526717-5458-46D9-A996-556A54A3C282}" srcOrd="0" destOrd="0" presId="urn:microsoft.com/office/officeart/2005/8/layout/vList2"/>
    <dgm:cxn modelId="{F3FA55B6-1D79-47B0-B46D-F4470390B061}" type="presOf" srcId="{248F3B4F-B5D9-4BE9-9751-237CB5C27341}" destId="{1687308D-F830-4C55-904D-B95569E95E61}" srcOrd="0" destOrd="1" presId="urn:microsoft.com/office/officeart/2005/8/layout/vList2"/>
    <dgm:cxn modelId="{B2B37EC0-46EC-498A-8F6B-2E963B2ADC62}" type="presOf" srcId="{B43289AD-CC82-4E63-9877-A2E533D6E146}" destId="{F3526717-5458-46D9-A996-556A54A3C282}" srcOrd="0" destOrd="2" presId="urn:microsoft.com/office/officeart/2005/8/layout/vList2"/>
    <dgm:cxn modelId="{7857B6C5-BF2C-4B29-B664-3CD1B89C962E}" type="presOf" srcId="{2A829965-BC05-4BD8-8B67-BAF156A6A3D7}" destId="{1687308D-F830-4C55-904D-B95569E95E61}" srcOrd="0" destOrd="3" presId="urn:microsoft.com/office/officeart/2005/8/layout/vList2"/>
    <dgm:cxn modelId="{CBE174C8-BD38-484E-8CCF-24009AF1EF9B}" type="presOf" srcId="{507EAA98-7E8D-4321-9F91-C87F71404895}" destId="{1687308D-F830-4C55-904D-B95569E95E61}" srcOrd="0" destOrd="0" presId="urn:microsoft.com/office/officeart/2005/8/layout/vList2"/>
    <dgm:cxn modelId="{FDB907D4-336D-4BD7-B813-521BF395DBE6}" type="presOf" srcId="{E520299A-8EAF-4436-BCBF-4226A35217F1}" destId="{D1CBD1D0-E2C7-4B8B-BE1E-D0BA0695BE0D}" srcOrd="0" destOrd="0" presId="urn:microsoft.com/office/officeart/2005/8/layout/vList2"/>
    <dgm:cxn modelId="{BE0C0DF1-9662-4B2F-A43E-0BCDFEFEE652}" srcId="{943B80DF-BD87-4DDB-BD13-F16EF2600E8B}" destId="{E520299A-8EAF-4436-BCBF-4226A35217F1}" srcOrd="0" destOrd="0" parTransId="{6095D04F-9689-4434-87EA-2CAAE8D8FC55}" sibTransId="{24043FEF-FEBE-4173-B865-3FDE768D43E1}"/>
    <dgm:cxn modelId="{1C51EFF7-3D0B-4E7C-AC77-1F07535CE9FE}" type="presOf" srcId="{AF437140-3DB7-4061-B7AF-20E5A9166B78}" destId="{F43E60BC-7C0D-471F-AE6B-23F15547D5AB}" srcOrd="0" destOrd="0" presId="urn:microsoft.com/office/officeart/2005/8/layout/vList2"/>
    <dgm:cxn modelId="{45CD080E-7D86-4809-9962-4912A4BD34F5}" type="presParOf" srcId="{DFDEB5FC-DEE6-4CA5-91C9-8A2F7921384E}" destId="{D1CBD1D0-E2C7-4B8B-BE1E-D0BA0695BE0D}" srcOrd="0" destOrd="0" presId="urn:microsoft.com/office/officeart/2005/8/layout/vList2"/>
    <dgm:cxn modelId="{AD14B435-B175-46CE-9564-C22C3A627C1B}" type="presParOf" srcId="{DFDEB5FC-DEE6-4CA5-91C9-8A2F7921384E}" destId="{1687308D-F830-4C55-904D-B95569E95E61}" srcOrd="1" destOrd="0" presId="urn:microsoft.com/office/officeart/2005/8/layout/vList2"/>
    <dgm:cxn modelId="{6CB244A8-9FA3-420E-8257-55571C8826F9}" type="presParOf" srcId="{DFDEB5FC-DEE6-4CA5-91C9-8A2F7921384E}" destId="{F43E60BC-7C0D-471F-AE6B-23F15547D5AB}" srcOrd="2" destOrd="0" presId="urn:microsoft.com/office/officeart/2005/8/layout/vList2"/>
    <dgm:cxn modelId="{922CCB05-16F8-46DE-828A-D09C765571C7}" type="presParOf" srcId="{DFDEB5FC-DEE6-4CA5-91C9-8A2F7921384E}" destId="{F3526717-5458-46D9-A996-556A54A3C28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DB72C7F-374C-4296-8C67-676987E9756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C9530EF-87A9-43EB-9F80-3EABC83260F5}">
      <dgm:prSet/>
      <dgm:spPr/>
      <dgm:t>
        <a:bodyPr/>
        <a:lstStyle/>
        <a:p>
          <a:r>
            <a:rPr lang="en-US"/>
            <a:t>The public housing authority must meet with residents of the property multiple times prior to conversion</a:t>
          </a:r>
        </a:p>
      </dgm:t>
    </dgm:pt>
    <dgm:pt modelId="{C25F3B78-C8D4-452C-84E8-701FB81CA9E1}" type="parTrans" cxnId="{AACC0F49-81E3-4C6B-BEF6-46454CA129E1}">
      <dgm:prSet/>
      <dgm:spPr/>
      <dgm:t>
        <a:bodyPr/>
        <a:lstStyle/>
        <a:p>
          <a:endParaRPr lang="en-US"/>
        </a:p>
      </dgm:t>
    </dgm:pt>
    <dgm:pt modelId="{E9E50FCD-C44C-4BBD-8B58-656D301C5F27}" type="sibTrans" cxnId="{AACC0F49-81E3-4C6B-BEF6-46454CA129E1}">
      <dgm:prSet/>
      <dgm:spPr/>
      <dgm:t>
        <a:bodyPr/>
        <a:lstStyle/>
        <a:p>
          <a:endParaRPr lang="en-US"/>
        </a:p>
      </dgm:t>
    </dgm:pt>
    <dgm:pt modelId="{CDAC45D5-D9AA-4A44-9B98-247635235731}">
      <dgm:prSet/>
      <dgm:spPr/>
      <dgm:t>
        <a:bodyPr/>
        <a:lstStyle/>
        <a:p>
          <a:r>
            <a:rPr lang="en-US"/>
            <a:t>Prior to applying to HUD, the PHA must meet hold at least two resident meetings</a:t>
          </a:r>
        </a:p>
      </dgm:t>
    </dgm:pt>
    <dgm:pt modelId="{FC05CAF0-4472-408C-9539-C4E7F500A794}" type="parTrans" cxnId="{7BCDB704-691C-426D-B626-918E6338CCAE}">
      <dgm:prSet/>
      <dgm:spPr/>
      <dgm:t>
        <a:bodyPr/>
        <a:lstStyle/>
        <a:p>
          <a:endParaRPr lang="en-US"/>
        </a:p>
      </dgm:t>
    </dgm:pt>
    <dgm:pt modelId="{2A2365BE-922E-4B0C-904F-96F07F2ECD4D}" type="sibTrans" cxnId="{7BCDB704-691C-426D-B626-918E6338CCAE}">
      <dgm:prSet/>
      <dgm:spPr/>
      <dgm:t>
        <a:bodyPr/>
        <a:lstStyle/>
        <a:p>
          <a:endParaRPr lang="en-US"/>
        </a:p>
      </dgm:t>
    </dgm:pt>
    <dgm:pt modelId="{9284E499-B9F1-4EDF-9E97-442B7DE344AF}">
      <dgm:prSet/>
      <dgm:spPr/>
      <dgm:t>
        <a:bodyPr/>
        <a:lstStyle/>
        <a:p>
          <a:r>
            <a:rPr lang="en-US"/>
            <a:t>Prior to submitting a Financing Plan, the PHA must meet with residents at least two more times</a:t>
          </a:r>
        </a:p>
      </dgm:t>
    </dgm:pt>
    <dgm:pt modelId="{57DEE47C-4F56-4F3E-8864-59A18F9F9294}" type="parTrans" cxnId="{0CD0ADD6-EC2B-47EB-92BE-8E32AD95CADD}">
      <dgm:prSet/>
      <dgm:spPr/>
      <dgm:t>
        <a:bodyPr/>
        <a:lstStyle/>
        <a:p>
          <a:endParaRPr lang="en-US"/>
        </a:p>
      </dgm:t>
    </dgm:pt>
    <dgm:pt modelId="{DD3EA4AB-FF8D-444F-8E4E-8DE303708B09}" type="sibTrans" cxnId="{0CD0ADD6-EC2B-47EB-92BE-8E32AD95CADD}">
      <dgm:prSet/>
      <dgm:spPr/>
      <dgm:t>
        <a:bodyPr/>
        <a:lstStyle/>
        <a:p>
          <a:endParaRPr lang="en-US"/>
        </a:p>
      </dgm:t>
    </dgm:pt>
    <dgm:pt modelId="{C8F2B9C6-1B07-41AF-83C5-FE7E40C19FC9}">
      <dgm:prSet/>
      <dgm:spPr/>
      <dgm:t>
        <a:bodyPr/>
        <a:lstStyle/>
        <a:p>
          <a:r>
            <a:rPr lang="en-US"/>
            <a:t>The purpose of the meetings is to provide you information on the proposal, to collect feedback from residents, and to respond to your questions.</a:t>
          </a:r>
        </a:p>
      </dgm:t>
    </dgm:pt>
    <dgm:pt modelId="{ED9B59A5-5961-44ED-BFDE-BF61FC80E2CE}" type="parTrans" cxnId="{591FAF98-10A3-433B-BCA7-60EEC09DD3C2}">
      <dgm:prSet/>
      <dgm:spPr/>
      <dgm:t>
        <a:bodyPr/>
        <a:lstStyle/>
        <a:p>
          <a:endParaRPr lang="en-US"/>
        </a:p>
      </dgm:t>
    </dgm:pt>
    <dgm:pt modelId="{34A91DA1-5F63-4156-AB0D-5A22C7EF1EE9}" type="sibTrans" cxnId="{591FAF98-10A3-433B-BCA7-60EEC09DD3C2}">
      <dgm:prSet/>
      <dgm:spPr/>
      <dgm:t>
        <a:bodyPr/>
        <a:lstStyle/>
        <a:p>
          <a:endParaRPr lang="en-US"/>
        </a:p>
      </dgm:t>
    </dgm:pt>
    <dgm:pt modelId="{F954318D-FEA2-4AA8-B369-FB07A3700DB1}" type="pres">
      <dgm:prSet presAssocID="{EDB72C7F-374C-4296-8C67-676987E97564}" presName="root" presStyleCnt="0">
        <dgm:presLayoutVars>
          <dgm:dir/>
          <dgm:resizeHandles val="exact"/>
        </dgm:presLayoutVars>
      </dgm:prSet>
      <dgm:spPr/>
    </dgm:pt>
    <dgm:pt modelId="{D8892888-9B9E-494F-82CF-2E677B2481B5}" type="pres">
      <dgm:prSet presAssocID="{CC9530EF-87A9-43EB-9F80-3EABC83260F5}" presName="compNode" presStyleCnt="0"/>
      <dgm:spPr/>
    </dgm:pt>
    <dgm:pt modelId="{C48C282E-30D3-45BA-9BD1-D6CBD045DD90}" type="pres">
      <dgm:prSet presAssocID="{CC9530EF-87A9-43EB-9F80-3EABC83260F5}" presName="bgRect" presStyleLbl="bgShp" presStyleIdx="0" presStyleCnt="4"/>
      <dgm:spPr/>
    </dgm:pt>
    <dgm:pt modelId="{B7AD1CEB-8C99-47A0-A954-875CC663ECD5}" type="pres">
      <dgm:prSet presAssocID="{CC9530EF-87A9-43EB-9F80-3EABC83260F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urban scene"/>
        </a:ext>
      </dgm:extLst>
    </dgm:pt>
    <dgm:pt modelId="{6A201080-C84D-4D12-B5CB-0157AD57EB4E}" type="pres">
      <dgm:prSet presAssocID="{CC9530EF-87A9-43EB-9F80-3EABC83260F5}" presName="spaceRect" presStyleCnt="0"/>
      <dgm:spPr/>
    </dgm:pt>
    <dgm:pt modelId="{E4D0F238-E0E5-4B99-A95B-596464C700D8}" type="pres">
      <dgm:prSet presAssocID="{CC9530EF-87A9-43EB-9F80-3EABC83260F5}" presName="parTx" presStyleLbl="revTx" presStyleIdx="0" presStyleCnt="4">
        <dgm:presLayoutVars>
          <dgm:chMax val="0"/>
          <dgm:chPref val="0"/>
        </dgm:presLayoutVars>
      </dgm:prSet>
      <dgm:spPr/>
    </dgm:pt>
    <dgm:pt modelId="{15B17911-0DF3-4097-BB0C-4893A860BBF4}" type="pres">
      <dgm:prSet presAssocID="{E9E50FCD-C44C-4BBD-8B58-656D301C5F27}" presName="sibTrans" presStyleCnt="0"/>
      <dgm:spPr/>
    </dgm:pt>
    <dgm:pt modelId="{AF9D47A3-9F98-49CE-9E47-8534CBAA85D1}" type="pres">
      <dgm:prSet presAssocID="{CDAC45D5-D9AA-4A44-9B98-247635235731}" presName="compNode" presStyleCnt="0"/>
      <dgm:spPr/>
    </dgm:pt>
    <dgm:pt modelId="{DE8FF297-A0AA-406B-A1D9-75C572AEE8C9}" type="pres">
      <dgm:prSet presAssocID="{CDAC45D5-D9AA-4A44-9B98-247635235731}" presName="bgRect" presStyleLbl="bgShp" presStyleIdx="1" presStyleCnt="4"/>
      <dgm:spPr/>
    </dgm:pt>
    <dgm:pt modelId="{F38E5951-8F20-4511-82A1-85A69690CDD0}" type="pres">
      <dgm:prSet presAssocID="{CDAC45D5-D9AA-4A44-9B98-24763523573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 with solid fill"/>
        </a:ext>
      </dgm:extLst>
    </dgm:pt>
    <dgm:pt modelId="{A1CFE5F7-42D2-4DFE-83E0-FF5F23592516}" type="pres">
      <dgm:prSet presAssocID="{CDAC45D5-D9AA-4A44-9B98-247635235731}" presName="spaceRect" presStyleCnt="0"/>
      <dgm:spPr/>
    </dgm:pt>
    <dgm:pt modelId="{8E68D126-BE6D-459D-9CE2-DBE21D7549DF}" type="pres">
      <dgm:prSet presAssocID="{CDAC45D5-D9AA-4A44-9B98-247635235731}" presName="parTx" presStyleLbl="revTx" presStyleIdx="1" presStyleCnt="4">
        <dgm:presLayoutVars>
          <dgm:chMax val="0"/>
          <dgm:chPref val="0"/>
        </dgm:presLayoutVars>
      </dgm:prSet>
      <dgm:spPr/>
    </dgm:pt>
    <dgm:pt modelId="{304F54CC-B343-4C62-8CF4-95773032EC4F}" type="pres">
      <dgm:prSet presAssocID="{2A2365BE-922E-4B0C-904F-96F07F2ECD4D}" presName="sibTrans" presStyleCnt="0"/>
      <dgm:spPr/>
    </dgm:pt>
    <dgm:pt modelId="{8162DCDC-6752-412B-BA33-B503BA478C1F}" type="pres">
      <dgm:prSet presAssocID="{9284E499-B9F1-4EDF-9E97-442B7DE344AF}" presName="compNode" presStyleCnt="0"/>
      <dgm:spPr/>
    </dgm:pt>
    <dgm:pt modelId="{A9D791A1-4112-431D-93A7-CF1290AB0C0C}" type="pres">
      <dgm:prSet presAssocID="{9284E499-B9F1-4EDF-9E97-442B7DE344AF}" presName="bgRect" presStyleLbl="bgShp" presStyleIdx="2" presStyleCnt="4"/>
      <dgm:spPr/>
    </dgm:pt>
    <dgm:pt modelId="{C8002F6F-F07C-4E8D-9463-E7E0E3D69045}" type="pres">
      <dgm:prSet presAssocID="{9284E499-B9F1-4EDF-9E97-442B7DE344A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57A71ABA-EABF-4CE8-9024-53649FD8A6A2}" type="pres">
      <dgm:prSet presAssocID="{9284E499-B9F1-4EDF-9E97-442B7DE344AF}" presName="spaceRect" presStyleCnt="0"/>
      <dgm:spPr/>
    </dgm:pt>
    <dgm:pt modelId="{98CAF773-A602-4E8E-AD3F-4E69C20FA59D}" type="pres">
      <dgm:prSet presAssocID="{9284E499-B9F1-4EDF-9E97-442B7DE344AF}" presName="parTx" presStyleLbl="revTx" presStyleIdx="2" presStyleCnt="4">
        <dgm:presLayoutVars>
          <dgm:chMax val="0"/>
          <dgm:chPref val="0"/>
        </dgm:presLayoutVars>
      </dgm:prSet>
      <dgm:spPr/>
    </dgm:pt>
    <dgm:pt modelId="{71BE545A-ECA7-44BE-9156-83F0D6729B54}" type="pres">
      <dgm:prSet presAssocID="{DD3EA4AB-FF8D-444F-8E4E-8DE303708B09}" presName="sibTrans" presStyleCnt="0"/>
      <dgm:spPr/>
    </dgm:pt>
    <dgm:pt modelId="{CBDE0C59-A9FF-420E-9FBB-3337D7969A94}" type="pres">
      <dgm:prSet presAssocID="{C8F2B9C6-1B07-41AF-83C5-FE7E40C19FC9}" presName="compNode" presStyleCnt="0"/>
      <dgm:spPr/>
    </dgm:pt>
    <dgm:pt modelId="{30F0EA94-CFB1-4379-BE3F-DC1E0089A37C}" type="pres">
      <dgm:prSet presAssocID="{C8F2B9C6-1B07-41AF-83C5-FE7E40C19FC9}" presName="bgRect" presStyleLbl="bgShp" presStyleIdx="3" presStyleCnt="4"/>
      <dgm:spPr/>
    </dgm:pt>
    <dgm:pt modelId="{95B8D956-AF01-47E3-B0C2-F9AF07E940BB}" type="pres">
      <dgm:prSet presAssocID="{C8F2B9C6-1B07-41AF-83C5-FE7E40C19FC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37C8C32C-70C9-4D54-9382-232863BDDD1B}" type="pres">
      <dgm:prSet presAssocID="{C8F2B9C6-1B07-41AF-83C5-FE7E40C19FC9}" presName="spaceRect" presStyleCnt="0"/>
      <dgm:spPr/>
    </dgm:pt>
    <dgm:pt modelId="{CCE4C2C0-0EC9-4A77-B727-C9492F313795}" type="pres">
      <dgm:prSet presAssocID="{C8F2B9C6-1B07-41AF-83C5-FE7E40C19FC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7BCDB704-691C-426D-B626-918E6338CCAE}" srcId="{EDB72C7F-374C-4296-8C67-676987E97564}" destId="{CDAC45D5-D9AA-4A44-9B98-247635235731}" srcOrd="1" destOrd="0" parTransId="{FC05CAF0-4472-408C-9539-C4E7F500A794}" sibTransId="{2A2365BE-922E-4B0C-904F-96F07F2ECD4D}"/>
    <dgm:cxn modelId="{8B323063-22C1-4F7C-9AEA-FB124F8FB349}" type="presOf" srcId="{C8F2B9C6-1B07-41AF-83C5-FE7E40C19FC9}" destId="{CCE4C2C0-0EC9-4A77-B727-C9492F313795}" srcOrd="0" destOrd="0" presId="urn:microsoft.com/office/officeart/2018/2/layout/IconVerticalSolidList"/>
    <dgm:cxn modelId="{AACC0F49-81E3-4C6B-BEF6-46454CA129E1}" srcId="{EDB72C7F-374C-4296-8C67-676987E97564}" destId="{CC9530EF-87A9-43EB-9F80-3EABC83260F5}" srcOrd="0" destOrd="0" parTransId="{C25F3B78-C8D4-452C-84E8-701FB81CA9E1}" sibTransId="{E9E50FCD-C44C-4BBD-8B58-656D301C5F27}"/>
    <dgm:cxn modelId="{56BD4253-53C8-451F-8B79-21E7BD4F6009}" type="presOf" srcId="{CC9530EF-87A9-43EB-9F80-3EABC83260F5}" destId="{E4D0F238-E0E5-4B99-A95B-596464C700D8}" srcOrd="0" destOrd="0" presId="urn:microsoft.com/office/officeart/2018/2/layout/IconVerticalSolidList"/>
    <dgm:cxn modelId="{591FAF98-10A3-433B-BCA7-60EEC09DD3C2}" srcId="{EDB72C7F-374C-4296-8C67-676987E97564}" destId="{C8F2B9C6-1B07-41AF-83C5-FE7E40C19FC9}" srcOrd="3" destOrd="0" parTransId="{ED9B59A5-5961-44ED-BFDE-BF61FC80E2CE}" sibTransId="{34A91DA1-5F63-4156-AB0D-5A22C7EF1EE9}"/>
    <dgm:cxn modelId="{5E8DB0B0-4F9F-4D3F-A854-3A136E8DF802}" type="presOf" srcId="{EDB72C7F-374C-4296-8C67-676987E97564}" destId="{F954318D-FEA2-4AA8-B369-FB07A3700DB1}" srcOrd="0" destOrd="0" presId="urn:microsoft.com/office/officeart/2018/2/layout/IconVerticalSolidList"/>
    <dgm:cxn modelId="{BADECBCC-C741-4E18-9719-64B16B0F4D38}" type="presOf" srcId="{CDAC45D5-D9AA-4A44-9B98-247635235731}" destId="{8E68D126-BE6D-459D-9CE2-DBE21D7549DF}" srcOrd="0" destOrd="0" presId="urn:microsoft.com/office/officeart/2018/2/layout/IconVerticalSolidList"/>
    <dgm:cxn modelId="{0CD0ADD6-EC2B-47EB-92BE-8E32AD95CADD}" srcId="{EDB72C7F-374C-4296-8C67-676987E97564}" destId="{9284E499-B9F1-4EDF-9E97-442B7DE344AF}" srcOrd="2" destOrd="0" parTransId="{57DEE47C-4F56-4F3E-8864-59A18F9F9294}" sibTransId="{DD3EA4AB-FF8D-444F-8E4E-8DE303708B09}"/>
    <dgm:cxn modelId="{62A26EE2-F9E1-4160-85C2-903F3BFA48FC}" type="presOf" srcId="{9284E499-B9F1-4EDF-9E97-442B7DE344AF}" destId="{98CAF773-A602-4E8E-AD3F-4E69C20FA59D}" srcOrd="0" destOrd="0" presId="urn:microsoft.com/office/officeart/2018/2/layout/IconVerticalSolidList"/>
    <dgm:cxn modelId="{E80815D9-8111-4AC4-A27C-8F250845FACF}" type="presParOf" srcId="{F954318D-FEA2-4AA8-B369-FB07A3700DB1}" destId="{D8892888-9B9E-494F-82CF-2E677B2481B5}" srcOrd="0" destOrd="0" presId="urn:microsoft.com/office/officeart/2018/2/layout/IconVerticalSolidList"/>
    <dgm:cxn modelId="{3598DF78-0DB1-4003-9765-9699583782F6}" type="presParOf" srcId="{D8892888-9B9E-494F-82CF-2E677B2481B5}" destId="{C48C282E-30D3-45BA-9BD1-D6CBD045DD90}" srcOrd="0" destOrd="0" presId="urn:microsoft.com/office/officeart/2018/2/layout/IconVerticalSolidList"/>
    <dgm:cxn modelId="{D608A94C-AE74-416D-902B-279A46F6545B}" type="presParOf" srcId="{D8892888-9B9E-494F-82CF-2E677B2481B5}" destId="{B7AD1CEB-8C99-47A0-A954-875CC663ECD5}" srcOrd="1" destOrd="0" presId="urn:microsoft.com/office/officeart/2018/2/layout/IconVerticalSolidList"/>
    <dgm:cxn modelId="{A8BDBBDC-4EF4-4A6F-B50C-91514BB074CD}" type="presParOf" srcId="{D8892888-9B9E-494F-82CF-2E677B2481B5}" destId="{6A201080-C84D-4D12-B5CB-0157AD57EB4E}" srcOrd="2" destOrd="0" presId="urn:microsoft.com/office/officeart/2018/2/layout/IconVerticalSolidList"/>
    <dgm:cxn modelId="{53ECC398-42D8-441C-8A13-9937E8EE56BB}" type="presParOf" srcId="{D8892888-9B9E-494F-82CF-2E677B2481B5}" destId="{E4D0F238-E0E5-4B99-A95B-596464C700D8}" srcOrd="3" destOrd="0" presId="urn:microsoft.com/office/officeart/2018/2/layout/IconVerticalSolidList"/>
    <dgm:cxn modelId="{3A49B641-F88A-43EC-81E0-574B8D85778D}" type="presParOf" srcId="{F954318D-FEA2-4AA8-B369-FB07A3700DB1}" destId="{15B17911-0DF3-4097-BB0C-4893A860BBF4}" srcOrd="1" destOrd="0" presId="urn:microsoft.com/office/officeart/2018/2/layout/IconVerticalSolidList"/>
    <dgm:cxn modelId="{D6561DD6-FD77-45EB-9367-CB6718964085}" type="presParOf" srcId="{F954318D-FEA2-4AA8-B369-FB07A3700DB1}" destId="{AF9D47A3-9F98-49CE-9E47-8534CBAA85D1}" srcOrd="2" destOrd="0" presId="urn:microsoft.com/office/officeart/2018/2/layout/IconVerticalSolidList"/>
    <dgm:cxn modelId="{CBBD0D29-F510-4D03-8DDF-0E898CE37273}" type="presParOf" srcId="{AF9D47A3-9F98-49CE-9E47-8534CBAA85D1}" destId="{DE8FF297-A0AA-406B-A1D9-75C572AEE8C9}" srcOrd="0" destOrd="0" presId="urn:microsoft.com/office/officeart/2018/2/layout/IconVerticalSolidList"/>
    <dgm:cxn modelId="{BC332D90-68EA-49D6-B82C-5F82AFA9651D}" type="presParOf" srcId="{AF9D47A3-9F98-49CE-9E47-8534CBAA85D1}" destId="{F38E5951-8F20-4511-82A1-85A69690CDD0}" srcOrd="1" destOrd="0" presId="urn:microsoft.com/office/officeart/2018/2/layout/IconVerticalSolidList"/>
    <dgm:cxn modelId="{D2BA7844-3C33-47B8-8B89-C6DC0EB516CD}" type="presParOf" srcId="{AF9D47A3-9F98-49CE-9E47-8534CBAA85D1}" destId="{A1CFE5F7-42D2-4DFE-83E0-FF5F23592516}" srcOrd="2" destOrd="0" presId="urn:microsoft.com/office/officeart/2018/2/layout/IconVerticalSolidList"/>
    <dgm:cxn modelId="{C54621F3-7D16-4FC7-AE54-8893C1DAA012}" type="presParOf" srcId="{AF9D47A3-9F98-49CE-9E47-8534CBAA85D1}" destId="{8E68D126-BE6D-459D-9CE2-DBE21D7549DF}" srcOrd="3" destOrd="0" presId="urn:microsoft.com/office/officeart/2018/2/layout/IconVerticalSolidList"/>
    <dgm:cxn modelId="{03536E95-AA62-4D7E-AE12-9DF8FA39E405}" type="presParOf" srcId="{F954318D-FEA2-4AA8-B369-FB07A3700DB1}" destId="{304F54CC-B343-4C62-8CF4-95773032EC4F}" srcOrd="3" destOrd="0" presId="urn:microsoft.com/office/officeart/2018/2/layout/IconVerticalSolidList"/>
    <dgm:cxn modelId="{886682F0-DAB0-4954-BA93-61D4068726F4}" type="presParOf" srcId="{F954318D-FEA2-4AA8-B369-FB07A3700DB1}" destId="{8162DCDC-6752-412B-BA33-B503BA478C1F}" srcOrd="4" destOrd="0" presId="urn:microsoft.com/office/officeart/2018/2/layout/IconVerticalSolidList"/>
    <dgm:cxn modelId="{4C760A3E-48F7-4EAD-9977-62CCA8199A9C}" type="presParOf" srcId="{8162DCDC-6752-412B-BA33-B503BA478C1F}" destId="{A9D791A1-4112-431D-93A7-CF1290AB0C0C}" srcOrd="0" destOrd="0" presId="urn:microsoft.com/office/officeart/2018/2/layout/IconVerticalSolidList"/>
    <dgm:cxn modelId="{F1D65FF5-2072-48E3-A397-1E2BC65E33C1}" type="presParOf" srcId="{8162DCDC-6752-412B-BA33-B503BA478C1F}" destId="{C8002F6F-F07C-4E8D-9463-E7E0E3D69045}" srcOrd="1" destOrd="0" presId="urn:microsoft.com/office/officeart/2018/2/layout/IconVerticalSolidList"/>
    <dgm:cxn modelId="{443CC540-4480-4A91-8B12-240F222FCD95}" type="presParOf" srcId="{8162DCDC-6752-412B-BA33-B503BA478C1F}" destId="{57A71ABA-EABF-4CE8-9024-53649FD8A6A2}" srcOrd="2" destOrd="0" presId="urn:microsoft.com/office/officeart/2018/2/layout/IconVerticalSolidList"/>
    <dgm:cxn modelId="{7ABEBCFA-EB18-41BF-A522-B4875D6048FF}" type="presParOf" srcId="{8162DCDC-6752-412B-BA33-B503BA478C1F}" destId="{98CAF773-A602-4E8E-AD3F-4E69C20FA59D}" srcOrd="3" destOrd="0" presId="urn:microsoft.com/office/officeart/2018/2/layout/IconVerticalSolidList"/>
    <dgm:cxn modelId="{D4A63BC6-9FC0-43D2-A387-639A9C83A686}" type="presParOf" srcId="{F954318D-FEA2-4AA8-B369-FB07A3700DB1}" destId="{71BE545A-ECA7-44BE-9156-83F0D6729B54}" srcOrd="5" destOrd="0" presId="urn:microsoft.com/office/officeart/2018/2/layout/IconVerticalSolidList"/>
    <dgm:cxn modelId="{5E502CC9-2DAE-4B2D-8537-D9BF59D513C3}" type="presParOf" srcId="{F954318D-FEA2-4AA8-B369-FB07A3700DB1}" destId="{CBDE0C59-A9FF-420E-9FBB-3337D7969A94}" srcOrd="6" destOrd="0" presId="urn:microsoft.com/office/officeart/2018/2/layout/IconVerticalSolidList"/>
    <dgm:cxn modelId="{37E98098-9DE2-423A-A247-AB96C7A2169B}" type="presParOf" srcId="{CBDE0C59-A9FF-420E-9FBB-3337D7969A94}" destId="{30F0EA94-CFB1-4379-BE3F-DC1E0089A37C}" srcOrd="0" destOrd="0" presId="urn:microsoft.com/office/officeart/2018/2/layout/IconVerticalSolidList"/>
    <dgm:cxn modelId="{6D8184E2-85A8-41CD-878A-9EA41216EECC}" type="presParOf" srcId="{CBDE0C59-A9FF-420E-9FBB-3337D7969A94}" destId="{95B8D956-AF01-47E3-B0C2-F9AF07E940BB}" srcOrd="1" destOrd="0" presId="urn:microsoft.com/office/officeart/2018/2/layout/IconVerticalSolidList"/>
    <dgm:cxn modelId="{784812A5-F6DA-4358-A899-7099C9CAA472}" type="presParOf" srcId="{CBDE0C59-A9FF-420E-9FBB-3337D7969A94}" destId="{37C8C32C-70C9-4D54-9382-232863BDDD1B}" srcOrd="2" destOrd="0" presId="urn:microsoft.com/office/officeart/2018/2/layout/IconVerticalSolidList"/>
    <dgm:cxn modelId="{2F56A2E1-03C3-4C36-9004-050D98EB44E2}" type="presParOf" srcId="{CBDE0C59-A9FF-420E-9FBB-3337D7969A94}" destId="{CCE4C2C0-0EC9-4A77-B727-C9492F31379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FC1C65-1C94-4626-A17A-0BC6591FF51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B3BC817-E354-42AC-8311-FD4D2A5B162E}">
      <dgm:prSet/>
      <dgm:spPr/>
      <dgm:t>
        <a:bodyPr/>
        <a:lstStyle/>
        <a:p>
          <a:r>
            <a:rPr lang="en-US"/>
            <a:t>Participation in RAD requires a significant amendment to the PHA Plan</a:t>
          </a:r>
        </a:p>
      </dgm:t>
    </dgm:pt>
    <dgm:pt modelId="{7F62D12D-F14F-4973-8519-38FC479F9F84}" type="parTrans" cxnId="{E119707C-5C5B-430E-BD24-C48905FAFB19}">
      <dgm:prSet/>
      <dgm:spPr/>
      <dgm:t>
        <a:bodyPr/>
        <a:lstStyle/>
        <a:p>
          <a:endParaRPr lang="en-US"/>
        </a:p>
      </dgm:t>
    </dgm:pt>
    <dgm:pt modelId="{CCD491BE-80A3-4601-9B7B-AD701A1B99DE}" type="sibTrans" cxnId="{E119707C-5C5B-430E-BD24-C48905FAFB19}">
      <dgm:prSet/>
      <dgm:spPr/>
      <dgm:t>
        <a:bodyPr/>
        <a:lstStyle/>
        <a:p>
          <a:endParaRPr lang="en-US"/>
        </a:p>
      </dgm:t>
    </dgm:pt>
    <dgm:pt modelId="{86510856-ADDF-42CD-A7C2-EDD1A65DC424}">
      <dgm:prSet/>
      <dgm:spPr/>
      <dgm:t>
        <a:bodyPr/>
        <a:lstStyle/>
        <a:p>
          <a:r>
            <a:rPr lang="en-US"/>
            <a:t>The PHA Plan must include a description of the conversion and changes that are proposed</a:t>
          </a:r>
        </a:p>
      </dgm:t>
    </dgm:pt>
    <dgm:pt modelId="{099D3865-D0E9-4EA7-B38F-04E7CAC9D7AB}" type="parTrans" cxnId="{19142567-95D0-4DFD-A8FC-56D15A890740}">
      <dgm:prSet/>
      <dgm:spPr/>
      <dgm:t>
        <a:bodyPr/>
        <a:lstStyle/>
        <a:p>
          <a:endParaRPr lang="en-US"/>
        </a:p>
      </dgm:t>
    </dgm:pt>
    <dgm:pt modelId="{EAD40A29-342E-445E-8615-1461D2FD4664}" type="sibTrans" cxnId="{19142567-95D0-4DFD-A8FC-56D15A890740}">
      <dgm:prSet/>
      <dgm:spPr/>
      <dgm:t>
        <a:bodyPr/>
        <a:lstStyle/>
        <a:p>
          <a:endParaRPr lang="en-US"/>
        </a:p>
      </dgm:t>
    </dgm:pt>
    <dgm:pt modelId="{35B27F9D-9AE0-4BE0-B25D-CB402E2DCD3C}">
      <dgm:prSet/>
      <dgm:spPr/>
      <dgm:t>
        <a:bodyPr/>
        <a:lstStyle/>
        <a:p>
          <a:r>
            <a:rPr lang="en-US"/>
            <a:t>Amending the PHA Plan requires consultation with the Resident Advisory Board and a public hearing and inviting comment around the Plan</a:t>
          </a:r>
        </a:p>
      </dgm:t>
    </dgm:pt>
    <dgm:pt modelId="{A8ACF5C9-542D-42AD-AECA-783FDB22A583}" type="parTrans" cxnId="{15E8E003-79B9-4559-B047-ED10E268E1CC}">
      <dgm:prSet/>
      <dgm:spPr/>
      <dgm:t>
        <a:bodyPr/>
        <a:lstStyle/>
        <a:p>
          <a:endParaRPr lang="en-US"/>
        </a:p>
      </dgm:t>
    </dgm:pt>
    <dgm:pt modelId="{06F1E717-497E-4802-BFAF-3A7D7D93BA14}" type="sibTrans" cxnId="{15E8E003-79B9-4559-B047-ED10E268E1CC}">
      <dgm:prSet/>
      <dgm:spPr/>
      <dgm:t>
        <a:bodyPr/>
        <a:lstStyle/>
        <a:p>
          <a:endParaRPr lang="en-US"/>
        </a:p>
      </dgm:t>
    </dgm:pt>
    <dgm:pt modelId="{736F59D3-353B-41A0-9174-B0061392435C}" type="pres">
      <dgm:prSet presAssocID="{B7FC1C65-1C94-4626-A17A-0BC6591FF51A}" presName="root" presStyleCnt="0">
        <dgm:presLayoutVars>
          <dgm:dir/>
          <dgm:resizeHandles val="exact"/>
        </dgm:presLayoutVars>
      </dgm:prSet>
      <dgm:spPr/>
    </dgm:pt>
    <dgm:pt modelId="{06A45BD7-2390-4723-A93D-DBF65F90F7E9}" type="pres">
      <dgm:prSet presAssocID="{FB3BC817-E354-42AC-8311-FD4D2A5B162E}" presName="compNode" presStyleCnt="0"/>
      <dgm:spPr/>
    </dgm:pt>
    <dgm:pt modelId="{D8EA965E-50D3-4513-8FED-3EBEB5B9B738}" type="pres">
      <dgm:prSet presAssocID="{FB3BC817-E354-42AC-8311-FD4D2A5B162E}" presName="bgRect" presStyleLbl="bgShp" presStyleIdx="0" presStyleCnt="3"/>
      <dgm:spPr/>
    </dgm:pt>
    <dgm:pt modelId="{31F38C2F-05AC-4865-BC1C-FACFE91221D1}" type="pres">
      <dgm:prSet presAssocID="{FB3BC817-E354-42AC-8311-FD4D2A5B162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CA0C2B7-E4BD-457D-8534-28F98814F1AA}" type="pres">
      <dgm:prSet presAssocID="{FB3BC817-E354-42AC-8311-FD4D2A5B162E}" presName="spaceRect" presStyleCnt="0"/>
      <dgm:spPr/>
    </dgm:pt>
    <dgm:pt modelId="{7E9D1AA9-69EA-48F5-9B86-CBB69D6542D8}" type="pres">
      <dgm:prSet presAssocID="{FB3BC817-E354-42AC-8311-FD4D2A5B162E}" presName="parTx" presStyleLbl="revTx" presStyleIdx="0" presStyleCnt="3">
        <dgm:presLayoutVars>
          <dgm:chMax val="0"/>
          <dgm:chPref val="0"/>
        </dgm:presLayoutVars>
      </dgm:prSet>
      <dgm:spPr/>
    </dgm:pt>
    <dgm:pt modelId="{747C2D31-052F-47D3-B2AB-E3FA974E9D38}" type="pres">
      <dgm:prSet presAssocID="{CCD491BE-80A3-4601-9B7B-AD701A1B99DE}" presName="sibTrans" presStyleCnt="0"/>
      <dgm:spPr/>
    </dgm:pt>
    <dgm:pt modelId="{EF9AF756-837F-441F-AA15-BFB143D5EDEB}" type="pres">
      <dgm:prSet presAssocID="{86510856-ADDF-42CD-A7C2-EDD1A65DC424}" presName="compNode" presStyleCnt="0"/>
      <dgm:spPr/>
    </dgm:pt>
    <dgm:pt modelId="{EDCCD4E9-039D-4E1C-8F3E-F77FF6A055D6}" type="pres">
      <dgm:prSet presAssocID="{86510856-ADDF-42CD-A7C2-EDD1A65DC424}" presName="bgRect" presStyleLbl="bgShp" presStyleIdx="1" presStyleCnt="3"/>
      <dgm:spPr/>
    </dgm:pt>
    <dgm:pt modelId="{1F705BA8-FECD-4D21-B508-B3B19721E35B}" type="pres">
      <dgm:prSet presAssocID="{86510856-ADDF-42CD-A7C2-EDD1A65DC42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08C95BC9-8AC0-4F10-B5BB-2AAAE6EC68B1}" type="pres">
      <dgm:prSet presAssocID="{86510856-ADDF-42CD-A7C2-EDD1A65DC424}" presName="spaceRect" presStyleCnt="0"/>
      <dgm:spPr/>
    </dgm:pt>
    <dgm:pt modelId="{A0330F92-1E4B-4C75-83A9-3A5A842CA918}" type="pres">
      <dgm:prSet presAssocID="{86510856-ADDF-42CD-A7C2-EDD1A65DC424}" presName="parTx" presStyleLbl="revTx" presStyleIdx="1" presStyleCnt="3">
        <dgm:presLayoutVars>
          <dgm:chMax val="0"/>
          <dgm:chPref val="0"/>
        </dgm:presLayoutVars>
      </dgm:prSet>
      <dgm:spPr/>
    </dgm:pt>
    <dgm:pt modelId="{7E70D8D5-DCAC-46B6-B4D7-D80B3887181A}" type="pres">
      <dgm:prSet presAssocID="{EAD40A29-342E-445E-8615-1461D2FD4664}" presName="sibTrans" presStyleCnt="0"/>
      <dgm:spPr/>
    </dgm:pt>
    <dgm:pt modelId="{24176244-CAA0-45C3-9E70-26CC0DE731B7}" type="pres">
      <dgm:prSet presAssocID="{35B27F9D-9AE0-4BE0-B25D-CB402E2DCD3C}" presName="compNode" presStyleCnt="0"/>
      <dgm:spPr/>
    </dgm:pt>
    <dgm:pt modelId="{5CDE4C1E-7458-49A6-A428-76C9A24514CC}" type="pres">
      <dgm:prSet presAssocID="{35B27F9D-9AE0-4BE0-B25D-CB402E2DCD3C}" presName="bgRect" presStyleLbl="bgShp" presStyleIdx="2" presStyleCnt="3"/>
      <dgm:spPr/>
    </dgm:pt>
    <dgm:pt modelId="{237E732E-F916-415F-B287-A4448586CB00}" type="pres">
      <dgm:prSet presAssocID="{35B27F9D-9AE0-4BE0-B25D-CB402E2DCD3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6B02BA37-7427-4CF7-B46A-C5C63579BDDF}" type="pres">
      <dgm:prSet presAssocID="{35B27F9D-9AE0-4BE0-B25D-CB402E2DCD3C}" presName="spaceRect" presStyleCnt="0"/>
      <dgm:spPr/>
    </dgm:pt>
    <dgm:pt modelId="{C0BC16C8-20E4-44F9-B959-7230F1ABCC77}" type="pres">
      <dgm:prSet presAssocID="{35B27F9D-9AE0-4BE0-B25D-CB402E2DCD3C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15E8E003-79B9-4559-B047-ED10E268E1CC}" srcId="{B7FC1C65-1C94-4626-A17A-0BC6591FF51A}" destId="{35B27F9D-9AE0-4BE0-B25D-CB402E2DCD3C}" srcOrd="2" destOrd="0" parTransId="{A8ACF5C9-542D-42AD-AECA-783FDB22A583}" sibTransId="{06F1E717-497E-4802-BFAF-3A7D7D93BA14}"/>
    <dgm:cxn modelId="{AE9CCE14-F2B3-4837-9F64-FC6A1D67F1B8}" type="presOf" srcId="{B7FC1C65-1C94-4626-A17A-0BC6591FF51A}" destId="{736F59D3-353B-41A0-9174-B0061392435C}" srcOrd="0" destOrd="0" presId="urn:microsoft.com/office/officeart/2018/2/layout/IconVerticalSolidList"/>
    <dgm:cxn modelId="{19142567-95D0-4DFD-A8FC-56D15A890740}" srcId="{B7FC1C65-1C94-4626-A17A-0BC6591FF51A}" destId="{86510856-ADDF-42CD-A7C2-EDD1A65DC424}" srcOrd="1" destOrd="0" parTransId="{099D3865-D0E9-4EA7-B38F-04E7CAC9D7AB}" sibTransId="{EAD40A29-342E-445E-8615-1461D2FD4664}"/>
    <dgm:cxn modelId="{E119707C-5C5B-430E-BD24-C48905FAFB19}" srcId="{B7FC1C65-1C94-4626-A17A-0BC6591FF51A}" destId="{FB3BC817-E354-42AC-8311-FD4D2A5B162E}" srcOrd="0" destOrd="0" parTransId="{7F62D12D-F14F-4973-8519-38FC479F9F84}" sibTransId="{CCD491BE-80A3-4601-9B7B-AD701A1B99DE}"/>
    <dgm:cxn modelId="{6D82F8A3-3A53-4853-B409-3852C9584B21}" type="presOf" srcId="{FB3BC817-E354-42AC-8311-FD4D2A5B162E}" destId="{7E9D1AA9-69EA-48F5-9B86-CBB69D6542D8}" srcOrd="0" destOrd="0" presId="urn:microsoft.com/office/officeart/2018/2/layout/IconVerticalSolidList"/>
    <dgm:cxn modelId="{F132BDAB-1411-4C21-BABA-23DEBD1ECFC4}" type="presOf" srcId="{86510856-ADDF-42CD-A7C2-EDD1A65DC424}" destId="{A0330F92-1E4B-4C75-83A9-3A5A842CA918}" srcOrd="0" destOrd="0" presId="urn:microsoft.com/office/officeart/2018/2/layout/IconVerticalSolidList"/>
    <dgm:cxn modelId="{841A00B5-1F2E-4951-A73C-6355B4855D47}" type="presOf" srcId="{35B27F9D-9AE0-4BE0-B25D-CB402E2DCD3C}" destId="{C0BC16C8-20E4-44F9-B959-7230F1ABCC77}" srcOrd="0" destOrd="0" presId="urn:microsoft.com/office/officeart/2018/2/layout/IconVerticalSolidList"/>
    <dgm:cxn modelId="{A0CD4EF6-1A7B-4B89-B78A-ECCBF5443F1A}" type="presParOf" srcId="{736F59D3-353B-41A0-9174-B0061392435C}" destId="{06A45BD7-2390-4723-A93D-DBF65F90F7E9}" srcOrd="0" destOrd="0" presId="urn:microsoft.com/office/officeart/2018/2/layout/IconVerticalSolidList"/>
    <dgm:cxn modelId="{172BF4B5-5585-4677-B925-C9E666D28346}" type="presParOf" srcId="{06A45BD7-2390-4723-A93D-DBF65F90F7E9}" destId="{D8EA965E-50D3-4513-8FED-3EBEB5B9B738}" srcOrd="0" destOrd="0" presId="urn:microsoft.com/office/officeart/2018/2/layout/IconVerticalSolidList"/>
    <dgm:cxn modelId="{5C53898C-F95A-4E3E-964D-326ACC1405D1}" type="presParOf" srcId="{06A45BD7-2390-4723-A93D-DBF65F90F7E9}" destId="{31F38C2F-05AC-4865-BC1C-FACFE91221D1}" srcOrd="1" destOrd="0" presId="urn:microsoft.com/office/officeart/2018/2/layout/IconVerticalSolidList"/>
    <dgm:cxn modelId="{08FB5886-5DC9-40EC-979A-A6D6FF4E172E}" type="presParOf" srcId="{06A45BD7-2390-4723-A93D-DBF65F90F7E9}" destId="{BCA0C2B7-E4BD-457D-8534-28F98814F1AA}" srcOrd="2" destOrd="0" presId="urn:microsoft.com/office/officeart/2018/2/layout/IconVerticalSolidList"/>
    <dgm:cxn modelId="{139A8CC2-CEAD-4763-9707-7F948717FD7A}" type="presParOf" srcId="{06A45BD7-2390-4723-A93D-DBF65F90F7E9}" destId="{7E9D1AA9-69EA-48F5-9B86-CBB69D6542D8}" srcOrd="3" destOrd="0" presId="urn:microsoft.com/office/officeart/2018/2/layout/IconVerticalSolidList"/>
    <dgm:cxn modelId="{DFD53201-CF5F-453B-B05E-55DA12F12D8B}" type="presParOf" srcId="{736F59D3-353B-41A0-9174-B0061392435C}" destId="{747C2D31-052F-47D3-B2AB-E3FA974E9D38}" srcOrd="1" destOrd="0" presId="urn:microsoft.com/office/officeart/2018/2/layout/IconVerticalSolidList"/>
    <dgm:cxn modelId="{480BD313-3E2D-4A00-8F18-431128F70E2A}" type="presParOf" srcId="{736F59D3-353B-41A0-9174-B0061392435C}" destId="{EF9AF756-837F-441F-AA15-BFB143D5EDEB}" srcOrd="2" destOrd="0" presId="urn:microsoft.com/office/officeart/2018/2/layout/IconVerticalSolidList"/>
    <dgm:cxn modelId="{4B419E90-CA10-4B81-BB0B-69D8CD0209D6}" type="presParOf" srcId="{EF9AF756-837F-441F-AA15-BFB143D5EDEB}" destId="{EDCCD4E9-039D-4E1C-8F3E-F77FF6A055D6}" srcOrd="0" destOrd="0" presId="urn:microsoft.com/office/officeart/2018/2/layout/IconVerticalSolidList"/>
    <dgm:cxn modelId="{C27EB8EE-EC9C-4064-8307-66A185B15435}" type="presParOf" srcId="{EF9AF756-837F-441F-AA15-BFB143D5EDEB}" destId="{1F705BA8-FECD-4D21-B508-B3B19721E35B}" srcOrd="1" destOrd="0" presId="urn:microsoft.com/office/officeart/2018/2/layout/IconVerticalSolidList"/>
    <dgm:cxn modelId="{CE80BE75-7643-4B90-865A-C938D2B7814D}" type="presParOf" srcId="{EF9AF756-837F-441F-AA15-BFB143D5EDEB}" destId="{08C95BC9-8AC0-4F10-B5BB-2AAAE6EC68B1}" srcOrd="2" destOrd="0" presId="urn:microsoft.com/office/officeart/2018/2/layout/IconVerticalSolidList"/>
    <dgm:cxn modelId="{ECAC8F1B-2A4E-4BCA-A113-6038655213CD}" type="presParOf" srcId="{EF9AF756-837F-441F-AA15-BFB143D5EDEB}" destId="{A0330F92-1E4B-4C75-83A9-3A5A842CA918}" srcOrd="3" destOrd="0" presId="urn:microsoft.com/office/officeart/2018/2/layout/IconVerticalSolidList"/>
    <dgm:cxn modelId="{962B8D1B-F17D-4F7C-A17E-8AEB41D6EF45}" type="presParOf" srcId="{736F59D3-353B-41A0-9174-B0061392435C}" destId="{7E70D8D5-DCAC-46B6-B4D7-D80B3887181A}" srcOrd="3" destOrd="0" presId="urn:microsoft.com/office/officeart/2018/2/layout/IconVerticalSolidList"/>
    <dgm:cxn modelId="{317B5140-A9A5-4A48-8C41-6F7A75B694E6}" type="presParOf" srcId="{736F59D3-353B-41A0-9174-B0061392435C}" destId="{24176244-CAA0-45C3-9E70-26CC0DE731B7}" srcOrd="4" destOrd="0" presId="urn:microsoft.com/office/officeart/2018/2/layout/IconVerticalSolidList"/>
    <dgm:cxn modelId="{2FE5A22F-D0BF-4584-9A24-22FE91799071}" type="presParOf" srcId="{24176244-CAA0-45C3-9E70-26CC0DE731B7}" destId="{5CDE4C1E-7458-49A6-A428-76C9A24514CC}" srcOrd="0" destOrd="0" presId="urn:microsoft.com/office/officeart/2018/2/layout/IconVerticalSolidList"/>
    <dgm:cxn modelId="{1121CDED-ED97-4C5C-95C0-4F720B9F0613}" type="presParOf" srcId="{24176244-CAA0-45C3-9E70-26CC0DE731B7}" destId="{237E732E-F916-415F-B287-A4448586CB00}" srcOrd="1" destOrd="0" presId="urn:microsoft.com/office/officeart/2018/2/layout/IconVerticalSolidList"/>
    <dgm:cxn modelId="{281C3EB8-B840-478F-A7B6-795D38007E5A}" type="presParOf" srcId="{24176244-CAA0-45C3-9E70-26CC0DE731B7}" destId="{6B02BA37-7427-4CF7-B46A-C5C63579BDDF}" srcOrd="2" destOrd="0" presId="urn:microsoft.com/office/officeart/2018/2/layout/IconVerticalSolidList"/>
    <dgm:cxn modelId="{AADFE85F-3EFA-4E3E-88AA-6479FF12A307}" type="presParOf" srcId="{24176244-CAA0-45C3-9E70-26CC0DE731B7}" destId="{C0BC16C8-20E4-44F9-B959-7230F1ABCC7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9DCA36-C1C7-4AAD-94FD-98638BA25DAD}" type="doc">
      <dgm:prSet loTypeId="urn:microsoft.com/office/officeart/2005/8/layout/process1" loCatId="process" qsTypeId="urn:microsoft.com/office/officeart/2005/8/quickstyle/simple1" qsCatId="simple" csTypeId="urn:microsoft.com/office/officeart/2005/8/colors/accent4_2" csCatId="accent4" phldr="1"/>
      <dgm:spPr/>
    </dgm:pt>
    <dgm:pt modelId="{4DF45349-971C-4BB0-8F2D-39A0CB0F3507}">
      <dgm:prSet phldrT="[Text]"/>
      <dgm:spPr/>
      <dgm:t>
        <a:bodyPr/>
        <a:lstStyle/>
        <a:p>
          <a:r>
            <a:rPr lang="en-US" dirty="0"/>
            <a:t>Most conversions do not involve relocation</a:t>
          </a:r>
        </a:p>
      </dgm:t>
    </dgm:pt>
    <dgm:pt modelId="{B5EEBCA5-8EC8-44E1-B85E-C9DCE3E51C75}" type="parTrans" cxnId="{A92FA565-F0C8-4AAD-AC9E-E52505CDE823}">
      <dgm:prSet/>
      <dgm:spPr/>
      <dgm:t>
        <a:bodyPr/>
        <a:lstStyle/>
        <a:p>
          <a:endParaRPr lang="en-US"/>
        </a:p>
      </dgm:t>
    </dgm:pt>
    <dgm:pt modelId="{C9EB57D1-66DC-4B05-B090-9B489EB2799A}" type="sibTrans" cxnId="{A92FA565-F0C8-4AAD-AC9E-E52505CDE823}">
      <dgm:prSet/>
      <dgm:spPr/>
      <dgm:t>
        <a:bodyPr/>
        <a:lstStyle/>
        <a:p>
          <a:endParaRPr lang="en-US"/>
        </a:p>
      </dgm:t>
    </dgm:pt>
    <dgm:pt modelId="{9ACB1DA7-0D42-4D98-90D7-89A4E3F6D28E}">
      <dgm:prSet phldrT="[Text]"/>
      <dgm:spPr/>
      <dgm:t>
        <a:bodyPr/>
        <a:lstStyle/>
        <a:p>
          <a:r>
            <a:rPr lang="en-US" dirty="0"/>
            <a:t>Residents will remain in place and cannot be rescreened when admitted into the Section 8 program</a:t>
          </a:r>
        </a:p>
      </dgm:t>
    </dgm:pt>
    <dgm:pt modelId="{ACE02685-12B9-41B8-86D9-393A3D53F127}" type="parTrans" cxnId="{B33D6355-C7FF-42E5-ADB6-A763CADB23BD}">
      <dgm:prSet/>
      <dgm:spPr/>
      <dgm:t>
        <a:bodyPr/>
        <a:lstStyle/>
        <a:p>
          <a:endParaRPr lang="en-US"/>
        </a:p>
      </dgm:t>
    </dgm:pt>
    <dgm:pt modelId="{37231669-950C-43B7-9A2F-B642E0F6336D}" type="sibTrans" cxnId="{B33D6355-C7FF-42E5-ADB6-A763CADB23BD}">
      <dgm:prSet/>
      <dgm:spPr/>
      <dgm:t>
        <a:bodyPr/>
        <a:lstStyle/>
        <a:p>
          <a:endParaRPr lang="en-US"/>
        </a:p>
      </dgm:t>
    </dgm:pt>
    <dgm:pt modelId="{A4CCADEB-59B3-48C4-9484-73E82586256F}" type="pres">
      <dgm:prSet presAssocID="{689DCA36-C1C7-4AAD-94FD-98638BA25DAD}" presName="Name0" presStyleCnt="0">
        <dgm:presLayoutVars>
          <dgm:dir/>
          <dgm:resizeHandles val="exact"/>
        </dgm:presLayoutVars>
      </dgm:prSet>
      <dgm:spPr/>
    </dgm:pt>
    <dgm:pt modelId="{591346F7-D6AD-47EB-A7D4-B550DC9E7877}" type="pres">
      <dgm:prSet presAssocID="{4DF45349-971C-4BB0-8F2D-39A0CB0F3507}" presName="node" presStyleLbl="node1" presStyleIdx="0" presStyleCnt="2">
        <dgm:presLayoutVars>
          <dgm:bulletEnabled val="1"/>
        </dgm:presLayoutVars>
      </dgm:prSet>
      <dgm:spPr/>
    </dgm:pt>
    <dgm:pt modelId="{BEFA5848-8841-4321-92FD-1D049DE3EFE9}" type="pres">
      <dgm:prSet presAssocID="{C9EB57D1-66DC-4B05-B090-9B489EB2799A}" presName="sibTrans" presStyleLbl="sibTrans2D1" presStyleIdx="0" presStyleCnt="1"/>
      <dgm:spPr/>
    </dgm:pt>
    <dgm:pt modelId="{20A8FC86-E069-4D22-9C80-4AE0B52B19A0}" type="pres">
      <dgm:prSet presAssocID="{C9EB57D1-66DC-4B05-B090-9B489EB2799A}" presName="connectorText" presStyleLbl="sibTrans2D1" presStyleIdx="0" presStyleCnt="1"/>
      <dgm:spPr/>
    </dgm:pt>
    <dgm:pt modelId="{0C87851F-D7FE-4BEA-9AFA-3A5E6F91BB53}" type="pres">
      <dgm:prSet presAssocID="{9ACB1DA7-0D42-4D98-90D7-89A4E3F6D28E}" presName="node" presStyleLbl="node1" presStyleIdx="1" presStyleCnt="2">
        <dgm:presLayoutVars>
          <dgm:bulletEnabled val="1"/>
        </dgm:presLayoutVars>
      </dgm:prSet>
      <dgm:spPr/>
    </dgm:pt>
  </dgm:ptLst>
  <dgm:cxnLst>
    <dgm:cxn modelId="{1413E112-DB46-4B2D-96D1-B061B97BDD97}" type="presOf" srcId="{C9EB57D1-66DC-4B05-B090-9B489EB2799A}" destId="{20A8FC86-E069-4D22-9C80-4AE0B52B19A0}" srcOrd="1" destOrd="0" presId="urn:microsoft.com/office/officeart/2005/8/layout/process1"/>
    <dgm:cxn modelId="{20561928-869E-490B-B84C-F44E6244B3C6}" type="presOf" srcId="{689DCA36-C1C7-4AAD-94FD-98638BA25DAD}" destId="{A4CCADEB-59B3-48C4-9484-73E82586256F}" srcOrd="0" destOrd="0" presId="urn:microsoft.com/office/officeart/2005/8/layout/process1"/>
    <dgm:cxn modelId="{A92FA565-F0C8-4AAD-AC9E-E52505CDE823}" srcId="{689DCA36-C1C7-4AAD-94FD-98638BA25DAD}" destId="{4DF45349-971C-4BB0-8F2D-39A0CB0F3507}" srcOrd="0" destOrd="0" parTransId="{B5EEBCA5-8EC8-44E1-B85E-C9DCE3E51C75}" sibTransId="{C9EB57D1-66DC-4B05-B090-9B489EB2799A}"/>
    <dgm:cxn modelId="{B33D6355-C7FF-42E5-ADB6-A763CADB23BD}" srcId="{689DCA36-C1C7-4AAD-94FD-98638BA25DAD}" destId="{9ACB1DA7-0D42-4D98-90D7-89A4E3F6D28E}" srcOrd="1" destOrd="0" parTransId="{ACE02685-12B9-41B8-86D9-393A3D53F127}" sibTransId="{37231669-950C-43B7-9A2F-B642E0F6336D}"/>
    <dgm:cxn modelId="{23756575-55FF-4E73-9E27-2495DBCD9F15}" type="presOf" srcId="{4DF45349-971C-4BB0-8F2D-39A0CB0F3507}" destId="{591346F7-D6AD-47EB-A7D4-B550DC9E7877}" srcOrd="0" destOrd="0" presId="urn:microsoft.com/office/officeart/2005/8/layout/process1"/>
    <dgm:cxn modelId="{95B6D9C8-78FA-48DE-8A77-1B285E743E6B}" type="presOf" srcId="{9ACB1DA7-0D42-4D98-90D7-89A4E3F6D28E}" destId="{0C87851F-D7FE-4BEA-9AFA-3A5E6F91BB53}" srcOrd="0" destOrd="0" presId="urn:microsoft.com/office/officeart/2005/8/layout/process1"/>
    <dgm:cxn modelId="{4CDEF9EE-6F6F-403F-A7CD-97BBE5AED322}" type="presOf" srcId="{C9EB57D1-66DC-4B05-B090-9B489EB2799A}" destId="{BEFA5848-8841-4321-92FD-1D049DE3EFE9}" srcOrd="0" destOrd="0" presId="urn:microsoft.com/office/officeart/2005/8/layout/process1"/>
    <dgm:cxn modelId="{187D3BA8-C24E-493D-A455-A9A140245206}" type="presParOf" srcId="{A4CCADEB-59B3-48C4-9484-73E82586256F}" destId="{591346F7-D6AD-47EB-A7D4-B550DC9E7877}" srcOrd="0" destOrd="0" presId="urn:microsoft.com/office/officeart/2005/8/layout/process1"/>
    <dgm:cxn modelId="{CF7820CC-6EBD-45C1-A543-240D189955AC}" type="presParOf" srcId="{A4CCADEB-59B3-48C4-9484-73E82586256F}" destId="{BEFA5848-8841-4321-92FD-1D049DE3EFE9}" srcOrd="1" destOrd="0" presId="urn:microsoft.com/office/officeart/2005/8/layout/process1"/>
    <dgm:cxn modelId="{654DD96C-B7AD-4725-B3B4-8EAC9EC9EA47}" type="presParOf" srcId="{BEFA5848-8841-4321-92FD-1D049DE3EFE9}" destId="{20A8FC86-E069-4D22-9C80-4AE0B52B19A0}" srcOrd="0" destOrd="0" presId="urn:microsoft.com/office/officeart/2005/8/layout/process1"/>
    <dgm:cxn modelId="{57E2121E-8C99-46A6-9334-87BFD5B15246}" type="presParOf" srcId="{A4CCADEB-59B3-48C4-9484-73E82586256F}" destId="{0C87851F-D7FE-4BEA-9AFA-3A5E6F91BB53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89DCA36-C1C7-4AAD-94FD-98638BA25DAD}" type="doc">
      <dgm:prSet loTypeId="urn:microsoft.com/office/officeart/2005/8/layout/process1" loCatId="process" qsTypeId="urn:microsoft.com/office/officeart/2005/8/quickstyle/simple1" qsCatId="simple" csTypeId="urn:microsoft.com/office/officeart/2005/8/colors/accent4_2" csCatId="accent4" phldr="1"/>
      <dgm:spPr/>
    </dgm:pt>
    <dgm:pt modelId="{4DF45349-971C-4BB0-8F2D-39A0CB0F3507}">
      <dgm:prSet phldrT="[Text]"/>
      <dgm:spPr/>
      <dgm:t>
        <a:bodyPr/>
        <a:lstStyle/>
        <a:p>
          <a:r>
            <a:rPr lang="en-US" dirty="0"/>
            <a:t>When relocation is necessary</a:t>
          </a:r>
        </a:p>
      </dgm:t>
    </dgm:pt>
    <dgm:pt modelId="{B5EEBCA5-8EC8-44E1-B85E-C9DCE3E51C75}" type="parTrans" cxnId="{A92FA565-F0C8-4AAD-AC9E-E52505CDE823}">
      <dgm:prSet/>
      <dgm:spPr/>
      <dgm:t>
        <a:bodyPr/>
        <a:lstStyle/>
        <a:p>
          <a:endParaRPr lang="en-US"/>
        </a:p>
      </dgm:t>
    </dgm:pt>
    <dgm:pt modelId="{C9EB57D1-66DC-4B05-B090-9B489EB2799A}" type="sibTrans" cxnId="{A92FA565-F0C8-4AAD-AC9E-E52505CDE823}">
      <dgm:prSet/>
      <dgm:spPr/>
      <dgm:t>
        <a:bodyPr/>
        <a:lstStyle/>
        <a:p>
          <a:endParaRPr lang="en-US"/>
        </a:p>
      </dgm:t>
    </dgm:pt>
    <dgm:pt modelId="{9ACB1DA7-0D42-4D98-90D7-89A4E3F6D28E}">
      <dgm:prSet phldrT="[Text]"/>
      <dgm:spPr/>
      <dgm:t>
        <a:bodyPr/>
        <a:lstStyle/>
        <a:p>
          <a:r>
            <a:rPr lang="en-US" dirty="0"/>
            <a:t>Residents have a right of return to a unit in the project</a:t>
          </a:r>
        </a:p>
      </dgm:t>
    </dgm:pt>
    <dgm:pt modelId="{ACE02685-12B9-41B8-86D9-393A3D53F127}" type="parTrans" cxnId="{B33D6355-C7FF-42E5-ADB6-A763CADB23BD}">
      <dgm:prSet/>
      <dgm:spPr/>
      <dgm:t>
        <a:bodyPr/>
        <a:lstStyle/>
        <a:p>
          <a:endParaRPr lang="en-US"/>
        </a:p>
      </dgm:t>
    </dgm:pt>
    <dgm:pt modelId="{37231669-950C-43B7-9A2F-B642E0F6336D}" type="sibTrans" cxnId="{B33D6355-C7FF-42E5-ADB6-A763CADB23BD}">
      <dgm:prSet/>
      <dgm:spPr/>
      <dgm:t>
        <a:bodyPr/>
        <a:lstStyle/>
        <a:p>
          <a:endParaRPr lang="en-US"/>
        </a:p>
      </dgm:t>
    </dgm:pt>
    <dgm:pt modelId="{A4CCADEB-59B3-48C4-9484-73E82586256F}" type="pres">
      <dgm:prSet presAssocID="{689DCA36-C1C7-4AAD-94FD-98638BA25DAD}" presName="Name0" presStyleCnt="0">
        <dgm:presLayoutVars>
          <dgm:dir/>
          <dgm:resizeHandles val="exact"/>
        </dgm:presLayoutVars>
      </dgm:prSet>
      <dgm:spPr/>
    </dgm:pt>
    <dgm:pt modelId="{591346F7-D6AD-47EB-A7D4-B550DC9E7877}" type="pres">
      <dgm:prSet presAssocID="{4DF45349-971C-4BB0-8F2D-39A0CB0F3507}" presName="node" presStyleLbl="node1" presStyleIdx="0" presStyleCnt="2">
        <dgm:presLayoutVars>
          <dgm:bulletEnabled val="1"/>
        </dgm:presLayoutVars>
      </dgm:prSet>
      <dgm:spPr/>
    </dgm:pt>
    <dgm:pt modelId="{BEFA5848-8841-4321-92FD-1D049DE3EFE9}" type="pres">
      <dgm:prSet presAssocID="{C9EB57D1-66DC-4B05-B090-9B489EB2799A}" presName="sibTrans" presStyleLbl="sibTrans2D1" presStyleIdx="0" presStyleCnt="1"/>
      <dgm:spPr/>
    </dgm:pt>
    <dgm:pt modelId="{20A8FC86-E069-4D22-9C80-4AE0B52B19A0}" type="pres">
      <dgm:prSet presAssocID="{C9EB57D1-66DC-4B05-B090-9B489EB2799A}" presName="connectorText" presStyleLbl="sibTrans2D1" presStyleIdx="0" presStyleCnt="1"/>
      <dgm:spPr/>
    </dgm:pt>
    <dgm:pt modelId="{0C87851F-D7FE-4BEA-9AFA-3A5E6F91BB53}" type="pres">
      <dgm:prSet presAssocID="{9ACB1DA7-0D42-4D98-90D7-89A4E3F6D28E}" presName="node" presStyleLbl="node1" presStyleIdx="1" presStyleCnt="2">
        <dgm:presLayoutVars>
          <dgm:bulletEnabled val="1"/>
        </dgm:presLayoutVars>
      </dgm:prSet>
      <dgm:spPr/>
    </dgm:pt>
  </dgm:ptLst>
  <dgm:cxnLst>
    <dgm:cxn modelId="{1413E112-DB46-4B2D-96D1-B061B97BDD97}" type="presOf" srcId="{C9EB57D1-66DC-4B05-B090-9B489EB2799A}" destId="{20A8FC86-E069-4D22-9C80-4AE0B52B19A0}" srcOrd="1" destOrd="0" presId="urn:microsoft.com/office/officeart/2005/8/layout/process1"/>
    <dgm:cxn modelId="{20561928-869E-490B-B84C-F44E6244B3C6}" type="presOf" srcId="{689DCA36-C1C7-4AAD-94FD-98638BA25DAD}" destId="{A4CCADEB-59B3-48C4-9484-73E82586256F}" srcOrd="0" destOrd="0" presId="urn:microsoft.com/office/officeart/2005/8/layout/process1"/>
    <dgm:cxn modelId="{A92FA565-F0C8-4AAD-AC9E-E52505CDE823}" srcId="{689DCA36-C1C7-4AAD-94FD-98638BA25DAD}" destId="{4DF45349-971C-4BB0-8F2D-39A0CB0F3507}" srcOrd="0" destOrd="0" parTransId="{B5EEBCA5-8EC8-44E1-B85E-C9DCE3E51C75}" sibTransId="{C9EB57D1-66DC-4B05-B090-9B489EB2799A}"/>
    <dgm:cxn modelId="{B33D6355-C7FF-42E5-ADB6-A763CADB23BD}" srcId="{689DCA36-C1C7-4AAD-94FD-98638BA25DAD}" destId="{9ACB1DA7-0D42-4D98-90D7-89A4E3F6D28E}" srcOrd="1" destOrd="0" parTransId="{ACE02685-12B9-41B8-86D9-393A3D53F127}" sibTransId="{37231669-950C-43B7-9A2F-B642E0F6336D}"/>
    <dgm:cxn modelId="{23756575-55FF-4E73-9E27-2495DBCD9F15}" type="presOf" srcId="{4DF45349-971C-4BB0-8F2D-39A0CB0F3507}" destId="{591346F7-D6AD-47EB-A7D4-B550DC9E7877}" srcOrd="0" destOrd="0" presId="urn:microsoft.com/office/officeart/2005/8/layout/process1"/>
    <dgm:cxn modelId="{95B6D9C8-78FA-48DE-8A77-1B285E743E6B}" type="presOf" srcId="{9ACB1DA7-0D42-4D98-90D7-89A4E3F6D28E}" destId="{0C87851F-D7FE-4BEA-9AFA-3A5E6F91BB53}" srcOrd="0" destOrd="0" presId="urn:microsoft.com/office/officeart/2005/8/layout/process1"/>
    <dgm:cxn modelId="{4CDEF9EE-6F6F-403F-A7CD-97BBE5AED322}" type="presOf" srcId="{C9EB57D1-66DC-4B05-B090-9B489EB2799A}" destId="{BEFA5848-8841-4321-92FD-1D049DE3EFE9}" srcOrd="0" destOrd="0" presId="urn:microsoft.com/office/officeart/2005/8/layout/process1"/>
    <dgm:cxn modelId="{187D3BA8-C24E-493D-A455-A9A140245206}" type="presParOf" srcId="{A4CCADEB-59B3-48C4-9484-73E82586256F}" destId="{591346F7-D6AD-47EB-A7D4-B550DC9E7877}" srcOrd="0" destOrd="0" presId="urn:microsoft.com/office/officeart/2005/8/layout/process1"/>
    <dgm:cxn modelId="{CF7820CC-6EBD-45C1-A543-240D189955AC}" type="presParOf" srcId="{A4CCADEB-59B3-48C4-9484-73E82586256F}" destId="{BEFA5848-8841-4321-92FD-1D049DE3EFE9}" srcOrd="1" destOrd="0" presId="urn:microsoft.com/office/officeart/2005/8/layout/process1"/>
    <dgm:cxn modelId="{654DD96C-B7AD-4725-B3B4-8EAC9EC9EA47}" type="presParOf" srcId="{BEFA5848-8841-4321-92FD-1D049DE3EFE9}" destId="{20A8FC86-E069-4D22-9C80-4AE0B52B19A0}" srcOrd="0" destOrd="0" presId="urn:microsoft.com/office/officeart/2005/8/layout/process1"/>
    <dgm:cxn modelId="{57E2121E-8C99-46A6-9334-87BFD5B15246}" type="presParOf" srcId="{A4CCADEB-59B3-48C4-9484-73E82586256F}" destId="{0C87851F-D7FE-4BEA-9AFA-3A5E6F91BB53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B011976-0018-4324-9D5B-436FC8AFC1B3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0249193-1B95-466D-BAF3-38D7A4E42A68}">
      <dgm:prSet custT="1"/>
      <dgm:spPr/>
      <dgm:t>
        <a:bodyPr/>
        <a:lstStyle/>
        <a:p>
          <a:r>
            <a:rPr lang="en-US" sz="2000" dirty="0"/>
            <a:t>Review Notices for information about the RAD process</a:t>
          </a:r>
        </a:p>
      </dgm:t>
    </dgm:pt>
    <dgm:pt modelId="{F3586D73-01BF-4409-993B-F9FBB144009D}" type="parTrans" cxnId="{141412B7-4B2D-4FDD-8A0C-7E2531AAFE0E}">
      <dgm:prSet/>
      <dgm:spPr/>
      <dgm:t>
        <a:bodyPr/>
        <a:lstStyle/>
        <a:p>
          <a:endParaRPr lang="en-US"/>
        </a:p>
      </dgm:t>
    </dgm:pt>
    <dgm:pt modelId="{8F700842-3764-45D1-895A-20676645B2F8}" type="sibTrans" cxnId="{141412B7-4B2D-4FDD-8A0C-7E2531AAFE0E}">
      <dgm:prSet phldrT="01" phldr="0"/>
      <dgm:spPr/>
      <dgm:t>
        <a:bodyPr/>
        <a:lstStyle/>
        <a:p>
          <a:r>
            <a:rPr lang="en-US"/>
            <a:t>01</a:t>
          </a:r>
          <a:endParaRPr lang="en-US" dirty="0"/>
        </a:p>
      </dgm:t>
    </dgm:pt>
    <dgm:pt modelId="{264D86D5-CF30-471E-AA7F-A99D83B5C49C}">
      <dgm:prSet custT="1"/>
      <dgm:spPr/>
      <dgm:t>
        <a:bodyPr/>
        <a:lstStyle/>
        <a:p>
          <a:r>
            <a:rPr lang="en-US" sz="2000" dirty="0"/>
            <a:t>Attend Resident Meetings</a:t>
          </a:r>
        </a:p>
      </dgm:t>
    </dgm:pt>
    <dgm:pt modelId="{290696C1-2450-4ED8-8133-FDF03C2C26DF}" type="parTrans" cxnId="{3F4F9032-DD82-43A3-A368-1832A276330D}">
      <dgm:prSet/>
      <dgm:spPr/>
      <dgm:t>
        <a:bodyPr/>
        <a:lstStyle/>
        <a:p>
          <a:endParaRPr lang="en-US"/>
        </a:p>
      </dgm:t>
    </dgm:pt>
    <dgm:pt modelId="{695C4D70-83C3-447A-86DB-309651342B28}" type="sibTrans" cxnId="{3F4F9032-DD82-43A3-A368-1832A276330D}">
      <dgm:prSet phldrT="02" phldr="0"/>
      <dgm:spPr/>
      <dgm:t>
        <a:bodyPr/>
        <a:lstStyle/>
        <a:p>
          <a:r>
            <a:rPr lang="en-US"/>
            <a:t>02</a:t>
          </a:r>
          <a:endParaRPr lang="en-US" dirty="0"/>
        </a:p>
      </dgm:t>
    </dgm:pt>
    <dgm:pt modelId="{7EBCD81A-9634-4F4D-B973-8A6B9BBA7CAC}">
      <dgm:prSet custT="1"/>
      <dgm:spPr/>
      <dgm:t>
        <a:bodyPr/>
        <a:lstStyle/>
        <a:p>
          <a:r>
            <a:rPr lang="en-US" sz="2000" dirty="0"/>
            <a:t>Ask questions </a:t>
          </a:r>
        </a:p>
      </dgm:t>
    </dgm:pt>
    <dgm:pt modelId="{4A6182F4-CD32-4C35-B735-697ACC6022F8}" type="parTrans" cxnId="{EF486962-F36A-489D-8CE8-AC11177644BF}">
      <dgm:prSet/>
      <dgm:spPr/>
      <dgm:t>
        <a:bodyPr/>
        <a:lstStyle/>
        <a:p>
          <a:endParaRPr lang="en-US"/>
        </a:p>
      </dgm:t>
    </dgm:pt>
    <dgm:pt modelId="{0864DBE8-EB0E-4CB2-97EA-B7D4AA92B789}" type="sibTrans" cxnId="{EF486962-F36A-489D-8CE8-AC11177644BF}">
      <dgm:prSet phldrT="03" phldr="0"/>
      <dgm:spPr/>
      <dgm:t>
        <a:bodyPr/>
        <a:lstStyle/>
        <a:p>
          <a:r>
            <a:rPr lang="en-US"/>
            <a:t>03</a:t>
          </a:r>
          <a:endParaRPr lang="en-US" dirty="0"/>
        </a:p>
      </dgm:t>
    </dgm:pt>
    <dgm:pt modelId="{35CE9FF6-D72F-4021-BB80-DB4041C6B107}">
      <dgm:prSet custT="1"/>
      <dgm:spPr/>
      <dgm:t>
        <a:bodyPr/>
        <a:lstStyle/>
        <a:p>
          <a:r>
            <a:rPr lang="en-US" sz="2000" dirty="0"/>
            <a:t>Request clarification or more information before signing documents </a:t>
          </a:r>
        </a:p>
      </dgm:t>
    </dgm:pt>
    <dgm:pt modelId="{723259F2-3475-4AD0-8CE7-C3376E2E2D7E}" type="parTrans" cxnId="{C9CB6863-71B0-4FDC-B790-C0FC36E185CB}">
      <dgm:prSet/>
      <dgm:spPr/>
      <dgm:t>
        <a:bodyPr/>
        <a:lstStyle/>
        <a:p>
          <a:endParaRPr lang="en-US"/>
        </a:p>
      </dgm:t>
    </dgm:pt>
    <dgm:pt modelId="{9217CF68-5C6F-4AE6-A4BC-F243238A7D21}" type="sibTrans" cxnId="{C9CB6863-71B0-4FDC-B790-C0FC36E185CB}">
      <dgm:prSet phldrT="04" phldr="0"/>
      <dgm:spPr/>
      <dgm:t>
        <a:bodyPr/>
        <a:lstStyle/>
        <a:p>
          <a:r>
            <a:rPr lang="en-US"/>
            <a:t>04</a:t>
          </a:r>
          <a:endParaRPr lang="en-US" dirty="0"/>
        </a:p>
      </dgm:t>
    </dgm:pt>
    <dgm:pt modelId="{E8278D19-34EA-4581-A552-7B85BA89C7FB}">
      <dgm:prSet custT="1"/>
      <dgm:spPr/>
      <dgm:t>
        <a:bodyPr/>
        <a:lstStyle/>
        <a:p>
          <a:r>
            <a:rPr lang="en-US" sz="2000" dirty="0"/>
            <a:t>Indicate if you need additional assistance </a:t>
          </a:r>
        </a:p>
      </dgm:t>
    </dgm:pt>
    <dgm:pt modelId="{9375358C-9C4D-4EE4-9F9C-EA63CA31CAE7}" type="parTrans" cxnId="{5B83769C-2EA8-45E4-A6ED-0A9CD16A05E9}">
      <dgm:prSet/>
      <dgm:spPr/>
      <dgm:t>
        <a:bodyPr/>
        <a:lstStyle/>
        <a:p>
          <a:endParaRPr lang="en-US"/>
        </a:p>
      </dgm:t>
    </dgm:pt>
    <dgm:pt modelId="{9D10D89F-476F-4139-A873-AA7ED670DD69}" type="sibTrans" cxnId="{5B83769C-2EA8-45E4-A6ED-0A9CD16A05E9}">
      <dgm:prSet phldrT="05" phldr="0"/>
      <dgm:spPr/>
      <dgm:t>
        <a:bodyPr/>
        <a:lstStyle/>
        <a:p>
          <a:r>
            <a:rPr lang="en-US" dirty="0"/>
            <a:t>05</a:t>
          </a:r>
        </a:p>
      </dgm:t>
    </dgm:pt>
    <dgm:pt modelId="{9688FF88-EC40-4750-B869-AD6FEBB0DA4A}" type="pres">
      <dgm:prSet presAssocID="{6B011976-0018-4324-9D5B-436FC8AFC1B3}" presName="Name0" presStyleCnt="0">
        <dgm:presLayoutVars>
          <dgm:animLvl val="lvl"/>
          <dgm:resizeHandles val="exact"/>
        </dgm:presLayoutVars>
      </dgm:prSet>
      <dgm:spPr/>
    </dgm:pt>
    <dgm:pt modelId="{609211B6-03A4-4AF3-BE71-9A7C46FA18E5}" type="pres">
      <dgm:prSet presAssocID="{80249193-1B95-466D-BAF3-38D7A4E42A68}" presName="compositeNode" presStyleCnt="0">
        <dgm:presLayoutVars>
          <dgm:bulletEnabled val="1"/>
        </dgm:presLayoutVars>
      </dgm:prSet>
      <dgm:spPr/>
    </dgm:pt>
    <dgm:pt modelId="{B31BF305-8D28-4C91-82BC-DAFF43FB66A2}" type="pres">
      <dgm:prSet presAssocID="{80249193-1B95-466D-BAF3-38D7A4E42A68}" presName="bgRect" presStyleLbl="alignNode1" presStyleIdx="0" presStyleCnt="5" custScaleY="170731" custLinFactNeighborY="-399"/>
      <dgm:spPr/>
    </dgm:pt>
    <dgm:pt modelId="{54ECB621-DDA2-474C-ADF3-0C89A78A90C0}" type="pres">
      <dgm:prSet presAssocID="{8F700842-3764-45D1-895A-20676645B2F8}" presName="sibTransNodeRect" presStyleLbl="alignNode1" presStyleIdx="0" presStyleCnt="5" custLinFactNeighborY="-98392">
        <dgm:presLayoutVars>
          <dgm:chMax val="0"/>
          <dgm:bulletEnabled val="1"/>
        </dgm:presLayoutVars>
      </dgm:prSet>
      <dgm:spPr/>
    </dgm:pt>
    <dgm:pt modelId="{FEE272D5-391D-4EF5-B341-D11E5531FE96}" type="pres">
      <dgm:prSet presAssocID="{80249193-1B95-466D-BAF3-38D7A4E42A68}" presName="nodeRect" presStyleLbl="alignNode1" presStyleIdx="0" presStyleCnt="5">
        <dgm:presLayoutVars>
          <dgm:bulletEnabled val="1"/>
        </dgm:presLayoutVars>
      </dgm:prSet>
      <dgm:spPr/>
    </dgm:pt>
    <dgm:pt modelId="{9DB22619-8815-46EF-844E-7F2D7283DD2A}" type="pres">
      <dgm:prSet presAssocID="{8F700842-3764-45D1-895A-20676645B2F8}" presName="sibTrans" presStyleCnt="0"/>
      <dgm:spPr/>
    </dgm:pt>
    <dgm:pt modelId="{0478A400-7B82-4880-90AB-E974C02923FC}" type="pres">
      <dgm:prSet presAssocID="{264D86D5-CF30-471E-AA7F-A99D83B5C49C}" presName="compositeNode" presStyleCnt="0">
        <dgm:presLayoutVars>
          <dgm:bulletEnabled val="1"/>
        </dgm:presLayoutVars>
      </dgm:prSet>
      <dgm:spPr/>
    </dgm:pt>
    <dgm:pt modelId="{5392BCE7-59E7-46FF-8765-4DF82EE1BC8D}" type="pres">
      <dgm:prSet presAssocID="{264D86D5-CF30-471E-AA7F-A99D83B5C49C}" presName="bgRect" presStyleLbl="alignNode1" presStyleIdx="1" presStyleCnt="5" custScaleY="170731" custLinFactNeighborY="-399"/>
      <dgm:spPr/>
    </dgm:pt>
    <dgm:pt modelId="{C6D359B2-2A30-45DC-8882-B106C6E43EA3}" type="pres">
      <dgm:prSet presAssocID="{695C4D70-83C3-447A-86DB-309651342B28}" presName="sibTransNodeRect" presStyleLbl="alignNode1" presStyleIdx="1" presStyleCnt="5" custLinFactY="-22735" custLinFactNeighborY="-100000">
        <dgm:presLayoutVars>
          <dgm:chMax val="0"/>
          <dgm:bulletEnabled val="1"/>
        </dgm:presLayoutVars>
      </dgm:prSet>
      <dgm:spPr/>
    </dgm:pt>
    <dgm:pt modelId="{88B02B3B-0EA9-499F-BC25-CD16A77F5732}" type="pres">
      <dgm:prSet presAssocID="{264D86D5-CF30-471E-AA7F-A99D83B5C49C}" presName="nodeRect" presStyleLbl="alignNode1" presStyleIdx="1" presStyleCnt="5">
        <dgm:presLayoutVars>
          <dgm:bulletEnabled val="1"/>
        </dgm:presLayoutVars>
      </dgm:prSet>
      <dgm:spPr/>
    </dgm:pt>
    <dgm:pt modelId="{1FF4EEED-7B5F-45B0-8692-CAB5903753F4}" type="pres">
      <dgm:prSet presAssocID="{695C4D70-83C3-447A-86DB-309651342B28}" presName="sibTrans" presStyleCnt="0"/>
      <dgm:spPr/>
    </dgm:pt>
    <dgm:pt modelId="{CF14231E-8D0D-4A43-BF63-93F87BC530D0}" type="pres">
      <dgm:prSet presAssocID="{7EBCD81A-9634-4F4D-B973-8A6B9BBA7CAC}" presName="compositeNode" presStyleCnt="0">
        <dgm:presLayoutVars>
          <dgm:bulletEnabled val="1"/>
        </dgm:presLayoutVars>
      </dgm:prSet>
      <dgm:spPr/>
    </dgm:pt>
    <dgm:pt modelId="{DFFE1973-BB85-4EC9-B969-AF1B9D3CE41B}" type="pres">
      <dgm:prSet presAssocID="{7EBCD81A-9634-4F4D-B973-8A6B9BBA7CAC}" presName="bgRect" presStyleLbl="alignNode1" presStyleIdx="2" presStyleCnt="5" custScaleY="170731" custLinFactNeighborY="-399"/>
      <dgm:spPr/>
    </dgm:pt>
    <dgm:pt modelId="{9D3BD487-97DA-41DF-8B93-4FBBCB3E78C4}" type="pres">
      <dgm:prSet presAssocID="{0864DBE8-EB0E-4CB2-97EA-B7D4AA92B789}" presName="sibTransNodeRect" presStyleLbl="alignNode1" presStyleIdx="2" presStyleCnt="5" custLinFactNeighborY="-89412">
        <dgm:presLayoutVars>
          <dgm:chMax val="0"/>
          <dgm:bulletEnabled val="1"/>
        </dgm:presLayoutVars>
      </dgm:prSet>
      <dgm:spPr/>
    </dgm:pt>
    <dgm:pt modelId="{7CFC946E-CD97-497F-A0D2-1F0C9E83C9EC}" type="pres">
      <dgm:prSet presAssocID="{7EBCD81A-9634-4F4D-B973-8A6B9BBA7CAC}" presName="nodeRect" presStyleLbl="alignNode1" presStyleIdx="2" presStyleCnt="5">
        <dgm:presLayoutVars>
          <dgm:bulletEnabled val="1"/>
        </dgm:presLayoutVars>
      </dgm:prSet>
      <dgm:spPr/>
    </dgm:pt>
    <dgm:pt modelId="{2CBF167A-D329-4B77-BD05-D3AD8B0102A6}" type="pres">
      <dgm:prSet presAssocID="{0864DBE8-EB0E-4CB2-97EA-B7D4AA92B789}" presName="sibTrans" presStyleCnt="0"/>
      <dgm:spPr/>
    </dgm:pt>
    <dgm:pt modelId="{15C3FB56-8F46-4744-A68F-B0A0B411F7FE}" type="pres">
      <dgm:prSet presAssocID="{35CE9FF6-D72F-4021-BB80-DB4041C6B107}" presName="compositeNode" presStyleCnt="0">
        <dgm:presLayoutVars>
          <dgm:bulletEnabled val="1"/>
        </dgm:presLayoutVars>
      </dgm:prSet>
      <dgm:spPr/>
    </dgm:pt>
    <dgm:pt modelId="{19316525-0B58-4509-BB64-A4D8C95FF881}" type="pres">
      <dgm:prSet presAssocID="{35CE9FF6-D72F-4021-BB80-DB4041C6B107}" presName="bgRect" presStyleLbl="alignNode1" presStyleIdx="3" presStyleCnt="5" custScaleY="170731" custLinFactNeighborY="-399"/>
      <dgm:spPr/>
    </dgm:pt>
    <dgm:pt modelId="{C9DAA99D-5735-4547-AB34-132F9D6B4629}" type="pres">
      <dgm:prSet presAssocID="{9217CF68-5C6F-4AE6-A4BC-F243238A7D21}" presName="sibTransNodeRect" presStyleLbl="alignNode1" presStyleIdx="3" presStyleCnt="5" custLinFactY="-779" custLinFactNeighborY="-100000">
        <dgm:presLayoutVars>
          <dgm:chMax val="0"/>
          <dgm:bulletEnabled val="1"/>
        </dgm:presLayoutVars>
      </dgm:prSet>
      <dgm:spPr/>
    </dgm:pt>
    <dgm:pt modelId="{83933252-A15A-4C0A-AA37-D8744152DCE4}" type="pres">
      <dgm:prSet presAssocID="{35CE9FF6-D72F-4021-BB80-DB4041C6B107}" presName="nodeRect" presStyleLbl="alignNode1" presStyleIdx="3" presStyleCnt="5">
        <dgm:presLayoutVars>
          <dgm:bulletEnabled val="1"/>
        </dgm:presLayoutVars>
      </dgm:prSet>
      <dgm:spPr/>
    </dgm:pt>
    <dgm:pt modelId="{34F1CC48-0B59-4A22-8F60-7B66EAAF37E5}" type="pres">
      <dgm:prSet presAssocID="{9217CF68-5C6F-4AE6-A4BC-F243238A7D21}" presName="sibTrans" presStyleCnt="0"/>
      <dgm:spPr/>
    </dgm:pt>
    <dgm:pt modelId="{908D82DA-7914-4BA9-9EAC-6533B66BF35E}" type="pres">
      <dgm:prSet presAssocID="{E8278D19-34EA-4581-A552-7B85BA89C7FB}" presName="compositeNode" presStyleCnt="0">
        <dgm:presLayoutVars>
          <dgm:bulletEnabled val="1"/>
        </dgm:presLayoutVars>
      </dgm:prSet>
      <dgm:spPr/>
    </dgm:pt>
    <dgm:pt modelId="{3DE38758-2995-4D2B-B45C-638414DD32AB}" type="pres">
      <dgm:prSet presAssocID="{E8278D19-34EA-4581-A552-7B85BA89C7FB}" presName="bgRect" presStyleLbl="alignNode1" presStyleIdx="4" presStyleCnt="5" custScaleY="170731" custLinFactNeighborY="-399"/>
      <dgm:spPr/>
    </dgm:pt>
    <dgm:pt modelId="{138B48C1-0337-4FC9-A91E-74D5F122443F}" type="pres">
      <dgm:prSet presAssocID="{9D10D89F-476F-4139-A873-AA7ED670DD69}" presName="sibTransNodeRect" presStyleLbl="alignNode1" presStyleIdx="4" presStyleCnt="5" custLinFactY="-200000" custLinFactNeighborY="-274956">
        <dgm:presLayoutVars>
          <dgm:chMax val="0"/>
          <dgm:bulletEnabled val="1"/>
        </dgm:presLayoutVars>
      </dgm:prSet>
      <dgm:spPr/>
    </dgm:pt>
    <dgm:pt modelId="{0C1A8561-A7AD-4514-971B-A4AF9816058F}" type="pres">
      <dgm:prSet presAssocID="{E8278D19-34EA-4581-A552-7B85BA89C7FB}" presName="nodeRect" presStyleLbl="alignNode1" presStyleIdx="4" presStyleCnt="5">
        <dgm:presLayoutVars>
          <dgm:bulletEnabled val="1"/>
        </dgm:presLayoutVars>
      </dgm:prSet>
      <dgm:spPr/>
    </dgm:pt>
  </dgm:ptLst>
  <dgm:cxnLst>
    <dgm:cxn modelId="{8C2AA610-1FC9-4B4D-9AF2-6F93BB0A7AC4}" type="presOf" srcId="{8F700842-3764-45D1-895A-20676645B2F8}" destId="{54ECB621-DDA2-474C-ADF3-0C89A78A90C0}" srcOrd="0" destOrd="0" presId="urn:microsoft.com/office/officeart/2016/7/layout/LinearBlockProcessNumbered"/>
    <dgm:cxn modelId="{FD3C2015-0C3B-4D87-9DEC-5A494A66A065}" type="presOf" srcId="{264D86D5-CF30-471E-AA7F-A99D83B5C49C}" destId="{88B02B3B-0EA9-499F-BC25-CD16A77F5732}" srcOrd="1" destOrd="0" presId="urn:microsoft.com/office/officeart/2016/7/layout/LinearBlockProcessNumbered"/>
    <dgm:cxn modelId="{3F4F9032-DD82-43A3-A368-1832A276330D}" srcId="{6B011976-0018-4324-9D5B-436FC8AFC1B3}" destId="{264D86D5-CF30-471E-AA7F-A99D83B5C49C}" srcOrd="1" destOrd="0" parTransId="{290696C1-2450-4ED8-8133-FDF03C2C26DF}" sibTransId="{695C4D70-83C3-447A-86DB-309651342B28}"/>
    <dgm:cxn modelId="{BE9A1160-359A-4508-81FE-3F77DC7DC097}" type="presOf" srcId="{80249193-1B95-466D-BAF3-38D7A4E42A68}" destId="{B31BF305-8D28-4C91-82BC-DAFF43FB66A2}" srcOrd="0" destOrd="0" presId="urn:microsoft.com/office/officeart/2016/7/layout/LinearBlockProcessNumbered"/>
    <dgm:cxn modelId="{EF486962-F36A-489D-8CE8-AC11177644BF}" srcId="{6B011976-0018-4324-9D5B-436FC8AFC1B3}" destId="{7EBCD81A-9634-4F4D-B973-8A6B9BBA7CAC}" srcOrd="2" destOrd="0" parTransId="{4A6182F4-CD32-4C35-B735-697ACC6022F8}" sibTransId="{0864DBE8-EB0E-4CB2-97EA-B7D4AA92B789}"/>
    <dgm:cxn modelId="{C9CB6863-71B0-4FDC-B790-C0FC36E185CB}" srcId="{6B011976-0018-4324-9D5B-436FC8AFC1B3}" destId="{35CE9FF6-D72F-4021-BB80-DB4041C6B107}" srcOrd="3" destOrd="0" parTransId="{723259F2-3475-4AD0-8CE7-C3376E2E2D7E}" sibTransId="{9217CF68-5C6F-4AE6-A4BC-F243238A7D21}"/>
    <dgm:cxn modelId="{7EB6034A-8E0D-4E59-846A-B2212C5FBB5A}" type="presOf" srcId="{264D86D5-CF30-471E-AA7F-A99D83B5C49C}" destId="{5392BCE7-59E7-46FF-8765-4DF82EE1BC8D}" srcOrd="0" destOrd="0" presId="urn:microsoft.com/office/officeart/2016/7/layout/LinearBlockProcessNumbered"/>
    <dgm:cxn modelId="{381B194C-3BC8-49FF-98CF-B18D127125BB}" type="presOf" srcId="{9217CF68-5C6F-4AE6-A4BC-F243238A7D21}" destId="{C9DAA99D-5735-4547-AB34-132F9D6B4629}" srcOrd="0" destOrd="0" presId="urn:microsoft.com/office/officeart/2016/7/layout/LinearBlockProcessNumbered"/>
    <dgm:cxn modelId="{B10C2A72-02BE-46D7-9422-5C73F7084558}" type="presOf" srcId="{7EBCD81A-9634-4F4D-B973-8A6B9BBA7CAC}" destId="{7CFC946E-CD97-497F-A0D2-1F0C9E83C9EC}" srcOrd="1" destOrd="0" presId="urn:microsoft.com/office/officeart/2016/7/layout/LinearBlockProcessNumbered"/>
    <dgm:cxn modelId="{BB7E9853-5076-4864-8AB6-01E3E628A836}" type="presOf" srcId="{9D10D89F-476F-4139-A873-AA7ED670DD69}" destId="{138B48C1-0337-4FC9-A91E-74D5F122443F}" srcOrd="0" destOrd="0" presId="urn:microsoft.com/office/officeart/2016/7/layout/LinearBlockProcessNumbered"/>
    <dgm:cxn modelId="{F075D356-919C-4450-9513-788522682D3A}" type="presOf" srcId="{0864DBE8-EB0E-4CB2-97EA-B7D4AA92B789}" destId="{9D3BD487-97DA-41DF-8B93-4FBBCB3E78C4}" srcOrd="0" destOrd="0" presId="urn:microsoft.com/office/officeart/2016/7/layout/LinearBlockProcessNumbered"/>
    <dgm:cxn modelId="{D39C9986-9F4C-41EA-AF21-AEA25D534236}" type="presOf" srcId="{7EBCD81A-9634-4F4D-B973-8A6B9BBA7CAC}" destId="{DFFE1973-BB85-4EC9-B969-AF1B9D3CE41B}" srcOrd="0" destOrd="0" presId="urn:microsoft.com/office/officeart/2016/7/layout/LinearBlockProcessNumbered"/>
    <dgm:cxn modelId="{39F6E890-76A1-4E0C-BAE3-F2109E77EE8A}" type="presOf" srcId="{80249193-1B95-466D-BAF3-38D7A4E42A68}" destId="{FEE272D5-391D-4EF5-B341-D11E5531FE96}" srcOrd="1" destOrd="0" presId="urn:microsoft.com/office/officeart/2016/7/layout/LinearBlockProcessNumbered"/>
    <dgm:cxn modelId="{5B83769C-2EA8-45E4-A6ED-0A9CD16A05E9}" srcId="{6B011976-0018-4324-9D5B-436FC8AFC1B3}" destId="{E8278D19-34EA-4581-A552-7B85BA89C7FB}" srcOrd="4" destOrd="0" parTransId="{9375358C-9C4D-4EE4-9F9C-EA63CA31CAE7}" sibTransId="{9D10D89F-476F-4139-A873-AA7ED670DD69}"/>
    <dgm:cxn modelId="{729182AD-08DA-4350-BF63-5AA72EBD5BC8}" type="presOf" srcId="{6B011976-0018-4324-9D5B-436FC8AFC1B3}" destId="{9688FF88-EC40-4750-B869-AD6FEBB0DA4A}" srcOrd="0" destOrd="0" presId="urn:microsoft.com/office/officeart/2016/7/layout/LinearBlockProcessNumbered"/>
    <dgm:cxn modelId="{7E49BBB1-39E0-46F8-BC7F-811CBC54B811}" type="presOf" srcId="{695C4D70-83C3-447A-86DB-309651342B28}" destId="{C6D359B2-2A30-45DC-8882-B106C6E43EA3}" srcOrd="0" destOrd="0" presId="urn:microsoft.com/office/officeart/2016/7/layout/LinearBlockProcessNumbered"/>
    <dgm:cxn modelId="{65AB1BB3-9991-43C3-B1BC-594DF895E0C4}" type="presOf" srcId="{35CE9FF6-D72F-4021-BB80-DB4041C6B107}" destId="{83933252-A15A-4C0A-AA37-D8744152DCE4}" srcOrd="1" destOrd="0" presId="urn:microsoft.com/office/officeart/2016/7/layout/LinearBlockProcessNumbered"/>
    <dgm:cxn modelId="{141412B7-4B2D-4FDD-8A0C-7E2531AAFE0E}" srcId="{6B011976-0018-4324-9D5B-436FC8AFC1B3}" destId="{80249193-1B95-466D-BAF3-38D7A4E42A68}" srcOrd="0" destOrd="0" parTransId="{F3586D73-01BF-4409-993B-F9FBB144009D}" sibTransId="{8F700842-3764-45D1-895A-20676645B2F8}"/>
    <dgm:cxn modelId="{12D170D2-1BD6-44AF-962D-9C0477387720}" type="presOf" srcId="{35CE9FF6-D72F-4021-BB80-DB4041C6B107}" destId="{19316525-0B58-4509-BB64-A4D8C95FF881}" srcOrd="0" destOrd="0" presId="urn:microsoft.com/office/officeart/2016/7/layout/LinearBlockProcessNumbered"/>
    <dgm:cxn modelId="{C6D189E0-86D3-480F-A5AA-2031E835D4AF}" type="presOf" srcId="{E8278D19-34EA-4581-A552-7B85BA89C7FB}" destId="{3DE38758-2995-4D2B-B45C-638414DD32AB}" srcOrd="0" destOrd="0" presId="urn:microsoft.com/office/officeart/2016/7/layout/LinearBlockProcessNumbered"/>
    <dgm:cxn modelId="{FDE39AF3-3EEE-4D36-8A6C-D50A444CFCD7}" type="presOf" srcId="{E8278D19-34EA-4581-A552-7B85BA89C7FB}" destId="{0C1A8561-A7AD-4514-971B-A4AF9816058F}" srcOrd="1" destOrd="0" presId="urn:microsoft.com/office/officeart/2016/7/layout/LinearBlockProcessNumbered"/>
    <dgm:cxn modelId="{B5121E70-E454-400D-A7FA-567882879A5C}" type="presParOf" srcId="{9688FF88-EC40-4750-B869-AD6FEBB0DA4A}" destId="{609211B6-03A4-4AF3-BE71-9A7C46FA18E5}" srcOrd="0" destOrd="0" presId="urn:microsoft.com/office/officeart/2016/7/layout/LinearBlockProcessNumbered"/>
    <dgm:cxn modelId="{B98CAA13-A448-4D2E-913E-B4AD169A2972}" type="presParOf" srcId="{609211B6-03A4-4AF3-BE71-9A7C46FA18E5}" destId="{B31BF305-8D28-4C91-82BC-DAFF43FB66A2}" srcOrd="0" destOrd="0" presId="urn:microsoft.com/office/officeart/2016/7/layout/LinearBlockProcessNumbered"/>
    <dgm:cxn modelId="{6787FC5B-116E-404E-90F7-22B5EA0D3D1D}" type="presParOf" srcId="{609211B6-03A4-4AF3-BE71-9A7C46FA18E5}" destId="{54ECB621-DDA2-474C-ADF3-0C89A78A90C0}" srcOrd="1" destOrd="0" presId="urn:microsoft.com/office/officeart/2016/7/layout/LinearBlockProcessNumbered"/>
    <dgm:cxn modelId="{71C3EDAE-21AD-49A4-8855-10C589A6CC53}" type="presParOf" srcId="{609211B6-03A4-4AF3-BE71-9A7C46FA18E5}" destId="{FEE272D5-391D-4EF5-B341-D11E5531FE96}" srcOrd="2" destOrd="0" presId="urn:microsoft.com/office/officeart/2016/7/layout/LinearBlockProcessNumbered"/>
    <dgm:cxn modelId="{9213FB24-B128-457F-A96E-5D2FFD1AB6AD}" type="presParOf" srcId="{9688FF88-EC40-4750-B869-AD6FEBB0DA4A}" destId="{9DB22619-8815-46EF-844E-7F2D7283DD2A}" srcOrd="1" destOrd="0" presId="urn:microsoft.com/office/officeart/2016/7/layout/LinearBlockProcessNumbered"/>
    <dgm:cxn modelId="{D3BAD13D-EF8E-4F4F-B793-CFA99863899C}" type="presParOf" srcId="{9688FF88-EC40-4750-B869-AD6FEBB0DA4A}" destId="{0478A400-7B82-4880-90AB-E974C02923FC}" srcOrd="2" destOrd="0" presId="urn:microsoft.com/office/officeart/2016/7/layout/LinearBlockProcessNumbered"/>
    <dgm:cxn modelId="{D3247F37-BA34-45DE-BBB1-A062EA6844E3}" type="presParOf" srcId="{0478A400-7B82-4880-90AB-E974C02923FC}" destId="{5392BCE7-59E7-46FF-8765-4DF82EE1BC8D}" srcOrd="0" destOrd="0" presId="urn:microsoft.com/office/officeart/2016/7/layout/LinearBlockProcessNumbered"/>
    <dgm:cxn modelId="{9955FE0B-CE51-4CBA-B73D-4B7B892E1D5B}" type="presParOf" srcId="{0478A400-7B82-4880-90AB-E974C02923FC}" destId="{C6D359B2-2A30-45DC-8882-B106C6E43EA3}" srcOrd="1" destOrd="0" presId="urn:microsoft.com/office/officeart/2016/7/layout/LinearBlockProcessNumbered"/>
    <dgm:cxn modelId="{F5C89D91-E43D-4F4F-B089-06B366C0ABC1}" type="presParOf" srcId="{0478A400-7B82-4880-90AB-E974C02923FC}" destId="{88B02B3B-0EA9-499F-BC25-CD16A77F5732}" srcOrd="2" destOrd="0" presId="urn:microsoft.com/office/officeart/2016/7/layout/LinearBlockProcessNumbered"/>
    <dgm:cxn modelId="{EEF82D6A-6714-440C-8826-2714FD26D470}" type="presParOf" srcId="{9688FF88-EC40-4750-B869-AD6FEBB0DA4A}" destId="{1FF4EEED-7B5F-45B0-8692-CAB5903753F4}" srcOrd="3" destOrd="0" presId="urn:microsoft.com/office/officeart/2016/7/layout/LinearBlockProcessNumbered"/>
    <dgm:cxn modelId="{C7800547-DC7F-4A0B-AD6D-958D61FD1386}" type="presParOf" srcId="{9688FF88-EC40-4750-B869-AD6FEBB0DA4A}" destId="{CF14231E-8D0D-4A43-BF63-93F87BC530D0}" srcOrd="4" destOrd="0" presId="urn:microsoft.com/office/officeart/2016/7/layout/LinearBlockProcessNumbered"/>
    <dgm:cxn modelId="{546DF085-F10D-4731-8A3D-5C06C147FEB6}" type="presParOf" srcId="{CF14231E-8D0D-4A43-BF63-93F87BC530D0}" destId="{DFFE1973-BB85-4EC9-B969-AF1B9D3CE41B}" srcOrd="0" destOrd="0" presId="urn:microsoft.com/office/officeart/2016/7/layout/LinearBlockProcessNumbered"/>
    <dgm:cxn modelId="{39211D67-54EA-43A2-B709-9148889635AF}" type="presParOf" srcId="{CF14231E-8D0D-4A43-BF63-93F87BC530D0}" destId="{9D3BD487-97DA-41DF-8B93-4FBBCB3E78C4}" srcOrd="1" destOrd="0" presId="urn:microsoft.com/office/officeart/2016/7/layout/LinearBlockProcessNumbered"/>
    <dgm:cxn modelId="{F8807CE4-AF85-4FE7-A999-9280CE96576A}" type="presParOf" srcId="{CF14231E-8D0D-4A43-BF63-93F87BC530D0}" destId="{7CFC946E-CD97-497F-A0D2-1F0C9E83C9EC}" srcOrd="2" destOrd="0" presId="urn:microsoft.com/office/officeart/2016/7/layout/LinearBlockProcessNumbered"/>
    <dgm:cxn modelId="{A08EADD5-6B09-4D12-9C5F-83BBA9B94A75}" type="presParOf" srcId="{9688FF88-EC40-4750-B869-AD6FEBB0DA4A}" destId="{2CBF167A-D329-4B77-BD05-D3AD8B0102A6}" srcOrd="5" destOrd="0" presId="urn:microsoft.com/office/officeart/2016/7/layout/LinearBlockProcessNumbered"/>
    <dgm:cxn modelId="{412B51C5-8744-4A06-B0ED-3B18A1123CB0}" type="presParOf" srcId="{9688FF88-EC40-4750-B869-AD6FEBB0DA4A}" destId="{15C3FB56-8F46-4744-A68F-B0A0B411F7FE}" srcOrd="6" destOrd="0" presId="urn:microsoft.com/office/officeart/2016/7/layout/LinearBlockProcessNumbered"/>
    <dgm:cxn modelId="{B3DC6130-BECF-4BF7-86A9-19258739618C}" type="presParOf" srcId="{15C3FB56-8F46-4744-A68F-B0A0B411F7FE}" destId="{19316525-0B58-4509-BB64-A4D8C95FF881}" srcOrd="0" destOrd="0" presId="urn:microsoft.com/office/officeart/2016/7/layout/LinearBlockProcessNumbered"/>
    <dgm:cxn modelId="{9E5FFC0C-CDFD-4A22-8995-79D9D7D2D2F8}" type="presParOf" srcId="{15C3FB56-8F46-4744-A68F-B0A0B411F7FE}" destId="{C9DAA99D-5735-4547-AB34-132F9D6B4629}" srcOrd="1" destOrd="0" presId="urn:microsoft.com/office/officeart/2016/7/layout/LinearBlockProcessNumbered"/>
    <dgm:cxn modelId="{402B899D-5909-4740-A055-7A3B4D7482EA}" type="presParOf" srcId="{15C3FB56-8F46-4744-A68F-B0A0B411F7FE}" destId="{83933252-A15A-4C0A-AA37-D8744152DCE4}" srcOrd="2" destOrd="0" presId="urn:microsoft.com/office/officeart/2016/7/layout/LinearBlockProcessNumbered"/>
    <dgm:cxn modelId="{ADF28402-57C1-49F5-B277-BEC76FB37240}" type="presParOf" srcId="{9688FF88-EC40-4750-B869-AD6FEBB0DA4A}" destId="{34F1CC48-0B59-4A22-8F60-7B66EAAF37E5}" srcOrd="7" destOrd="0" presId="urn:microsoft.com/office/officeart/2016/7/layout/LinearBlockProcessNumbered"/>
    <dgm:cxn modelId="{2B43BAB0-03C4-4B5E-8816-D1088BDE8E1A}" type="presParOf" srcId="{9688FF88-EC40-4750-B869-AD6FEBB0DA4A}" destId="{908D82DA-7914-4BA9-9EAC-6533B66BF35E}" srcOrd="8" destOrd="0" presId="urn:microsoft.com/office/officeart/2016/7/layout/LinearBlockProcessNumbered"/>
    <dgm:cxn modelId="{12A409B4-D2D1-4B56-938E-7D04DB10A615}" type="presParOf" srcId="{908D82DA-7914-4BA9-9EAC-6533B66BF35E}" destId="{3DE38758-2995-4D2B-B45C-638414DD32AB}" srcOrd="0" destOrd="0" presId="urn:microsoft.com/office/officeart/2016/7/layout/LinearBlockProcessNumbered"/>
    <dgm:cxn modelId="{5BB4424F-71B8-4816-AA04-AE2D69C62B16}" type="presParOf" srcId="{908D82DA-7914-4BA9-9EAC-6533B66BF35E}" destId="{138B48C1-0337-4FC9-A91E-74D5F122443F}" srcOrd="1" destOrd="0" presId="urn:microsoft.com/office/officeart/2016/7/layout/LinearBlockProcessNumbered"/>
    <dgm:cxn modelId="{933D2484-0F09-4586-B32D-6D9AF19F3B8D}" type="presParOf" srcId="{908D82DA-7914-4BA9-9EAC-6533B66BF35E}" destId="{0C1A8561-A7AD-4514-971B-A4AF9816058F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6F9B13-ABC7-47B5-8891-A482CCD1EE19}">
      <dsp:nvSpPr>
        <dsp:cNvPr id="0" name=""/>
        <dsp:cNvSpPr/>
      </dsp:nvSpPr>
      <dsp:spPr>
        <a:xfrm>
          <a:off x="0" y="7523"/>
          <a:ext cx="6451943" cy="8353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i="1" kern="1200"/>
            <a:t>RAD is designed to secure the long-term affordability of converting properties</a:t>
          </a:r>
          <a:endParaRPr lang="en-US" sz="2100" kern="1200"/>
        </a:p>
      </dsp:txBody>
      <dsp:txXfrm>
        <a:off x="40780" y="48303"/>
        <a:ext cx="6370383" cy="753819"/>
      </dsp:txXfrm>
    </dsp:sp>
    <dsp:sp modelId="{4AD8D51B-B638-45FA-B2D2-F8693B7256CC}">
      <dsp:nvSpPr>
        <dsp:cNvPr id="0" name=""/>
        <dsp:cNvSpPr/>
      </dsp:nvSpPr>
      <dsp:spPr>
        <a:xfrm>
          <a:off x="0" y="842903"/>
          <a:ext cx="6451943" cy="1782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4849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Long-term Section 8 HAP contract ensures residents pay an affordable rent and must be renewed at each expiration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RAD Use Agreement recorded on land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Capital Needs Assessment performed upfront to ensure current and future repairs can be supported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One-for-one replacement of deeply affordable units (with de minimis exception)</a:t>
          </a:r>
        </a:p>
      </dsp:txBody>
      <dsp:txXfrm>
        <a:off x="0" y="842903"/>
        <a:ext cx="6451943" cy="1782269"/>
      </dsp:txXfrm>
    </dsp:sp>
    <dsp:sp modelId="{4F2AC134-6DA7-40DC-B142-5E2705A33147}">
      <dsp:nvSpPr>
        <dsp:cNvPr id="0" name=""/>
        <dsp:cNvSpPr/>
      </dsp:nvSpPr>
      <dsp:spPr>
        <a:xfrm>
          <a:off x="0" y="2625173"/>
          <a:ext cx="6451943" cy="835379"/>
        </a:xfrm>
        <a:prstGeom prst="roundRect">
          <a:avLst/>
        </a:prstGeom>
        <a:solidFill>
          <a:schemeClr val="accent2">
            <a:hueOff val="-1888395"/>
            <a:satOff val="35136"/>
            <a:lumOff val="47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i="1" kern="1200"/>
            <a:t>Properties converted under RAD must be owned or controlled by a public or non-profit owner</a:t>
          </a:r>
          <a:endParaRPr lang="en-US" sz="2100" kern="1200"/>
        </a:p>
      </dsp:txBody>
      <dsp:txXfrm>
        <a:off x="40780" y="2665953"/>
        <a:ext cx="6370383" cy="753819"/>
      </dsp:txXfrm>
    </dsp:sp>
    <dsp:sp modelId="{424FC9D8-8231-41E6-B308-4880ED9E4800}">
      <dsp:nvSpPr>
        <dsp:cNvPr id="0" name=""/>
        <dsp:cNvSpPr/>
      </dsp:nvSpPr>
      <dsp:spPr>
        <a:xfrm>
          <a:off x="0" y="3460553"/>
          <a:ext cx="6451943" cy="999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4849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In most RAD conversions, the PHA continues to own the property directly or through an affiliate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When Low-Income Housing Tax Credits are used, the ownership changes but a public or non-profit must retain control</a:t>
          </a:r>
        </a:p>
      </dsp:txBody>
      <dsp:txXfrm>
        <a:off x="0" y="3460553"/>
        <a:ext cx="6451943" cy="9998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CBD1D0-E2C7-4B8B-BE1E-D0BA0695BE0D}">
      <dsp:nvSpPr>
        <dsp:cNvPr id="0" name=""/>
        <dsp:cNvSpPr/>
      </dsp:nvSpPr>
      <dsp:spPr>
        <a:xfrm>
          <a:off x="0" y="104948"/>
          <a:ext cx="6451943" cy="9149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i="1" kern="1200"/>
            <a:t>Ensure current residents benefit from the conversion</a:t>
          </a:r>
          <a:endParaRPr lang="en-US" sz="2300" kern="1200"/>
        </a:p>
      </dsp:txBody>
      <dsp:txXfrm>
        <a:off x="44664" y="149612"/>
        <a:ext cx="6362615" cy="825612"/>
      </dsp:txXfrm>
    </dsp:sp>
    <dsp:sp modelId="{1687308D-F830-4C55-904D-B95569E95E61}">
      <dsp:nvSpPr>
        <dsp:cNvPr id="0" name=""/>
        <dsp:cNvSpPr/>
      </dsp:nvSpPr>
      <dsp:spPr>
        <a:xfrm>
          <a:off x="0" y="1019888"/>
          <a:ext cx="6451943" cy="1237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4849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Resident meetings and notices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Right to Remain in or return to the property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No Rescreening as a result of RAD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Relocation assistance</a:t>
          </a:r>
        </a:p>
      </dsp:txBody>
      <dsp:txXfrm>
        <a:off x="0" y="1019888"/>
        <a:ext cx="6451943" cy="1237860"/>
      </dsp:txXfrm>
    </dsp:sp>
    <dsp:sp modelId="{F43E60BC-7C0D-471F-AE6B-23F15547D5AB}">
      <dsp:nvSpPr>
        <dsp:cNvPr id="0" name=""/>
        <dsp:cNvSpPr/>
      </dsp:nvSpPr>
      <dsp:spPr>
        <a:xfrm>
          <a:off x="0" y="2257748"/>
          <a:ext cx="6451943" cy="914940"/>
        </a:xfrm>
        <a:prstGeom prst="roundRect">
          <a:avLst/>
        </a:prstGeom>
        <a:solidFill>
          <a:schemeClr val="accent2">
            <a:hueOff val="-1888395"/>
            <a:satOff val="35136"/>
            <a:lumOff val="47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i="1" kern="1200"/>
            <a:t>Retain and Strengthen Resident Rights</a:t>
          </a:r>
          <a:endParaRPr lang="en-US" sz="2300" kern="1200"/>
        </a:p>
      </dsp:txBody>
      <dsp:txXfrm>
        <a:off x="44664" y="2302412"/>
        <a:ext cx="6362615" cy="825612"/>
      </dsp:txXfrm>
    </dsp:sp>
    <dsp:sp modelId="{F3526717-5458-46D9-A996-556A54A3C282}">
      <dsp:nvSpPr>
        <dsp:cNvPr id="0" name=""/>
        <dsp:cNvSpPr/>
      </dsp:nvSpPr>
      <dsp:spPr>
        <a:xfrm>
          <a:off x="0" y="3172688"/>
          <a:ext cx="6451943" cy="1190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4849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Ongoing right to organize and resident participation funding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Carry over public housing procedural rights regarding grievance and termination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“Choice-mobility” option to request a tenant-based voucher</a:t>
          </a:r>
        </a:p>
      </dsp:txBody>
      <dsp:txXfrm>
        <a:off x="0" y="3172688"/>
        <a:ext cx="6451943" cy="11902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8C282E-30D3-45BA-9BD1-D6CBD045DD90}">
      <dsp:nvSpPr>
        <dsp:cNvPr id="0" name=""/>
        <dsp:cNvSpPr/>
      </dsp:nvSpPr>
      <dsp:spPr>
        <a:xfrm>
          <a:off x="0" y="1854"/>
          <a:ext cx="6451943" cy="9398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AD1CEB-8C99-47A0-A954-875CC663ECD5}">
      <dsp:nvSpPr>
        <dsp:cNvPr id="0" name=""/>
        <dsp:cNvSpPr/>
      </dsp:nvSpPr>
      <dsp:spPr>
        <a:xfrm>
          <a:off x="284297" y="213315"/>
          <a:ext cx="516904" cy="516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D0F238-E0E5-4B99-A95B-596464C700D8}">
      <dsp:nvSpPr>
        <dsp:cNvPr id="0" name=""/>
        <dsp:cNvSpPr/>
      </dsp:nvSpPr>
      <dsp:spPr>
        <a:xfrm>
          <a:off x="1085500" y="1854"/>
          <a:ext cx="5366442" cy="939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465" tIns="99465" rIns="99465" bIns="9946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The public housing authority must meet with residents of the property multiple times prior to conversion</a:t>
          </a:r>
        </a:p>
      </dsp:txBody>
      <dsp:txXfrm>
        <a:off x="1085500" y="1854"/>
        <a:ext cx="5366442" cy="939827"/>
      </dsp:txXfrm>
    </dsp:sp>
    <dsp:sp modelId="{DE8FF297-A0AA-406B-A1D9-75C572AEE8C9}">
      <dsp:nvSpPr>
        <dsp:cNvPr id="0" name=""/>
        <dsp:cNvSpPr/>
      </dsp:nvSpPr>
      <dsp:spPr>
        <a:xfrm>
          <a:off x="0" y="1176638"/>
          <a:ext cx="6451943" cy="9398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8E5951-8F20-4511-82A1-85A69690CDD0}">
      <dsp:nvSpPr>
        <dsp:cNvPr id="0" name=""/>
        <dsp:cNvSpPr/>
      </dsp:nvSpPr>
      <dsp:spPr>
        <a:xfrm>
          <a:off x="284297" y="1388099"/>
          <a:ext cx="516904" cy="516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68D126-BE6D-459D-9CE2-DBE21D7549DF}">
      <dsp:nvSpPr>
        <dsp:cNvPr id="0" name=""/>
        <dsp:cNvSpPr/>
      </dsp:nvSpPr>
      <dsp:spPr>
        <a:xfrm>
          <a:off x="1085500" y="1176638"/>
          <a:ext cx="5366442" cy="939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465" tIns="99465" rIns="99465" bIns="9946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Prior to applying to HUD, the PHA must meet hold at least two resident meetings</a:t>
          </a:r>
        </a:p>
      </dsp:txBody>
      <dsp:txXfrm>
        <a:off x="1085500" y="1176638"/>
        <a:ext cx="5366442" cy="939827"/>
      </dsp:txXfrm>
    </dsp:sp>
    <dsp:sp modelId="{A9D791A1-4112-431D-93A7-CF1290AB0C0C}">
      <dsp:nvSpPr>
        <dsp:cNvPr id="0" name=""/>
        <dsp:cNvSpPr/>
      </dsp:nvSpPr>
      <dsp:spPr>
        <a:xfrm>
          <a:off x="0" y="2351421"/>
          <a:ext cx="6451943" cy="9398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002F6F-F07C-4E8D-9463-E7E0E3D69045}">
      <dsp:nvSpPr>
        <dsp:cNvPr id="0" name=""/>
        <dsp:cNvSpPr/>
      </dsp:nvSpPr>
      <dsp:spPr>
        <a:xfrm>
          <a:off x="284297" y="2562882"/>
          <a:ext cx="516904" cy="516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CAF773-A602-4E8E-AD3F-4E69C20FA59D}">
      <dsp:nvSpPr>
        <dsp:cNvPr id="0" name=""/>
        <dsp:cNvSpPr/>
      </dsp:nvSpPr>
      <dsp:spPr>
        <a:xfrm>
          <a:off x="1085500" y="2351421"/>
          <a:ext cx="5366442" cy="939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465" tIns="99465" rIns="99465" bIns="9946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Prior to submitting a Financing Plan, the PHA must meet with residents at least two more times</a:t>
          </a:r>
        </a:p>
      </dsp:txBody>
      <dsp:txXfrm>
        <a:off x="1085500" y="2351421"/>
        <a:ext cx="5366442" cy="939827"/>
      </dsp:txXfrm>
    </dsp:sp>
    <dsp:sp modelId="{30F0EA94-CFB1-4379-BE3F-DC1E0089A37C}">
      <dsp:nvSpPr>
        <dsp:cNvPr id="0" name=""/>
        <dsp:cNvSpPr/>
      </dsp:nvSpPr>
      <dsp:spPr>
        <a:xfrm>
          <a:off x="0" y="3526205"/>
          <a:ext cx="6451943" cy="9398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B8D956-AF01-47E3-B0C2-F9AF07E940BB}">
      <dsp:nvSpPr>
        <dsp:cNvPr id="0" name=""/>
        <dsp:cNvSpPr/>
      </dsp:nvSpPr>
      <dsp:spPr>
        <a:xfrm>
          <a:off x="284297" y="3737666"/>
          <a:ext cx="516904" cy="516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E4C2C0-0EC9-4A77-B727-C9492F313795}">
      <dsp:nvSpPr>
        <dsp:cNvPr id="0" name=""/>
        <dsp:cNvSpPr/>
      </dsp:nvSpPr>
      <dsp:spPr>
        <a:xfrm>
          <a:off x="1085500" y="3526205"/>
          <a:ext cx="5366442" cy="9398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465" tIns="99465" rIns="99465" bIns="9946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The purpose of the meetings is to provide you information on the proposal, to collect feedback from residents, and to respond to your questions.</a:t>
          </a:r>
        </a:p>
      </dsp:txBody>
      <dsp:txXfrm>
        <a:off x="1085500" y="3526205"/>
        <a:ext cx="5366442" cy="9398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EA965E-50D3-4513-8FED-3EBEB5B9B738}">
      <dsp:nvSpPr>
        <dsp:cNvPr id="0" name=""/>
        <dsp:cNvSpPr/>
      </dsp:nvSpPr>
      <dsp:spPr>
        <a:xfrm>
          <a:off x="0" y="463"/>
          <a:ext cx="9872663" cy="10847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F38C2F-05AC-4865-BC1C-FACFE91221D1}">
      <dsp:nvSpPr>
        <dsp:cNvPr id="0" name=""/>
        <dsp:cNvSpPr/>
      </dsp:nvSpPr>
      <dsp:spPr>
        <a:xfrm>
          <a:off x="328129" y="244527"/>
          <a:ext cx="596599" cy="5965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9D1AA9-69EA-48F5-9B86-CBB69D6542D8}">
      <dsp:nvSpPr>
        <dsp:cNvPr id="0" name=""/>
        <dsp:cNvSpPr/>
      </dsp:nvSpPr>
      <dsp:spPr>
        <a:xfrm>
          <a:off x="1252859" y="463"/>
          <a:ext cx="8619803" cy="1084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800" tIns="114800" rIns="114800" bIns="11480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Participation in RAD requires a significant amendment to the PHA Plan</a:t>
          </a:r>
        </a:p>
      </dsp:txBody>
      <dsp:txXfrm>
        <a:off x="1252859" y="463"/>
        <a:ext cx="8619803" cy="1084726"/>
      </dsp:txXfrm>
    </dsp:sp>
    <dsp:sp modelId="{EDCCD4E9-039D-4E1C-8F3E-F77FF6A055D6}">
      <dsp:nvSpPr>
        <dsp:cNvPr id="0" name=""/>
        <dsp:cNvSpPr/>
      </dsp:nvSpPr>
      <dsp:spPr>
        <a:xfrm>
          <a:off x="0" y="1356371"/>
          <a:ext cx="9872663" cy="108472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705BA8-FECD-4D21-B508-B3B19721E35B}">
      <dsp:nvSpPr>
        <dsp:cNvPr id="0" name=""/>
        <dsp:cNvSpPr/>
      </dsp:nvSpPr>
      <dsp:spPr>
        <a:xfrm>
          <a:off x="328129" y="1600435"/>
          <a:ext cx="596599" cy="5965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330F92-1E4B-4C75-83A9-3A5A842CA918}">
      <dsp:nvSpPr>
        <dsp:cNvPr id="0" name=""/>
        <dsp:cNvSpPr/>
      </dsp:nvSpPr>
      <dsp:spPr>
        <a:xfrm>
          <a:off x="1252859" y="1356371"/>
          <a:ext cx="8619803" cy="1084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800" tIns="114800" rIns="114800" bIns="11480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The PHA Plan must include a description of the conversion and changes that are proposed</a:t>
          </a:r>
        </a:p>
      </dsp:txBody>
      <dsp:txXfrm>
        <a:off x="1252859" y="1356371"/>
        <a:ext cx="8619803" cy="1084726"/>
      </dsp:txXfrm>
    </dsp:sp>
    <dsp:sp modelId="{5CDE4C1E-7458-49A6-A428-76C9A24514CC}">
      <dsp:nvSpPr>
        <dsp:cNvPr id="0" name=""/>
        <dsp:cNvSpPr/>
      </dsp:nvSpPr>
      <dsp:spPr>
        <a:xfrm>
          <a:off x="0" y="2712279"/>
          <a:ext cx="9872663" cy="108472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7E732E-F916-415F-B287-A4448586CB00}">
      <dsp:nvSpPr>
        <dsp:cNvPr id="0" name=""/>
        <dsp:cNvSpPr/>
      </dsp:nvSpPr>
      <dsp:spPr>
        <a:xfrm>
          <a:off x="328129" y="2956343"/>
          <a:ext cx="596599" cy="59659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BC16C8-20E4-44F9-B959-7230F1ABCC77}">
      <dsp:nvSpPr>
        <dsp:cNvPr id="0" name=""/>
        <dsp:cNvSpPr/>
      </dsp:nvSpPr>
      <dsp:spPr>
        <a:xfrm>
          <a:off x="1252859" y="2712279"/>
          <a:ext cx="8619803" cy="1084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800" tIns="114800" rIns="114800" bIns="11480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Amending the PHA Plan requires consultation with the Resident Advisory Board and a public hearing and inviting comment around the Plan</a:t>
          </a:r>
        </a:p>
      </dsp:txBody>
      <dsp:txXfrm>
        <a:off x="1252859" y="2712279"/>
        <a:ext cx="8619803" cy="10847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346F7-D6AD-47EB-A7D4-B550DC9E7877}">
      <dsp:nvSpPr>
        <dsp:cNvPr id="0" name=""/>
        <dsp:cNvSpPr/>
      </dsp:nvSpPr>
      <dsp:spPr>
        <a:xfrm>
          <a:off x="1323" y="45418"/>
          <a:ext cx="2821667" cy="16930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Most conversions do not involve relocation</a:t>
          </a:r>
        </a:p>
      </dsp:txBody>
      <dsp:txXfrm>
        <a:off x="50909" y="95004"/>
        <a:ext cx="2722495" cy="1593828"/>
      </dsp:txXfrm>
    </dsp:sp>
    <dsp:sp modelId="{BEFA5848-8841-4321-92FD-1D049DE3EFE9}">
      <dsp:nvSpPr>
        <dsp:cNvPr id="0" name=""/>
        <dsp:cNvSpPr/>
      </dsp:nvSpPr>
      <dsp:spPr>
        <a:xfrm>
          <a:off x="3105157" y="542031"/>
          <a:ext cx="598193" cy="6997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3105157" y="681986"/>
        <a:ext cx="418735" cy="419863"/>
      </dsp:txXfrm>
    </dsp:sp>
    <dsp:sp modelId="{0C87851F-D7FE-4BEA-9AFA-3A5E6F91BB53}">
      <dsp:nvSpPr>
        <dsp:cNvPr id="0" name=""/>
        <dsp:cNvSpPr/>
      </dsp:nvSpPr>
      <dsp:spPr>
        <a:xfrm>
          <a:off x="3951658" y="45418"/>
          <a:ext cx="2821667" cy="16930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Residents will remain in place and cannot be rescreened when admitted into the Section 8 program</a:t>
          </a:r>
        </a:p>
      </dsp:txBody>
      <dsp:txXfrm>
        <a:off x="4001244" y="95004"/>
        <a:ext cx="2722495" cy="159382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346F7-D6AD-47EB-A7D4-B550DC9E7877}">
      <dsp:nvSpPr>
        <dsp:cNvPr id="0" name=""/>
        <dsp:cNvSpPr/>
      </dsp:nvSpPr>
      <dsp:spPr>
        <a:xfrm>
          <a:off x="1323" y="0"/>
          <a:ext cx="2821667" cy="150106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When relocation is necessary</a:t>
          </a:r>
        </a:p>
      </dsp:txBody>
      <dsp:txXfrm>
        <a:off x="45288" y="43965"/>
        <a:ext cx="2733737" cy="1413134"/>
      </dsp:txXfrm>
    </dsp:sp>
    <dsp:sp modelId="{BEFA5848-8841-4321-92FD-1D049DE3EFE9}">
      <dsp:nvSpPr>
        <dsp:cNvPr id="0" name=""/>
        <dsp:cNvSpPr/>
      </dsp:nvSpPr>
      <dsp:spPr>
        <a:xfrm>
          <a:off x="3105157" y="400645"/>
          <a:ext cx="598193" cy="6997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3105157" y="540600"/>
        <a:ext cx="418735" cy="419863"/>
      </dsp:txXfrm>
    </dsp:sp>
    <dsp:sp modelId="{0C87851F-D7FE-4BEA-9AFA-3A5E6F91BB53}">
      <dsp:nvSpPr>
        <dsp:cNvPr id="0" name=""/>
        <dsp:cNvSpPr/>
      </dsp:nvSpPr>
      <dsp:spPr>
        <a:xfrm>
          <a:off x="3951658" y="0"/>
          <a:ext cx="2821667" cy="150106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Residents have a right of return to a unit in the project</a:t>
          </a:r>
        </a:p>
      </dsp:txBody>
      <dsp:txXfrm>
        <a:off x="3995623" y="43965"/>
        <a:ext cx="2733737" cy="141313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1BF305-8D28-4C91-82BC-DAFF43FB66A2}">
      <dsp:nvSpPr>
        <dsp:cNvPr id="0" name=""/>
        <dsp:cNvSpPr/>
      </dsp:nvSpPr>
      <dsp:spPr>
        <a:xfrm>
          <a:off x="5929" y="0"/>
          <a:ext cx="1853534" cy="379746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088" tIns="0" rIns="183088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Review Notices for information about the RAD process</a:t>
          </a:r>
        </a:p>
      </dsp:txBody>
      <dsp:txXfrm>
        <a:off x="5929" y="1518987"/>
        <a:ext cx="1853534" cy="2278481"/>
      </dsp:txXfrm>
    </dsp:sp>
    <dsp:sp modelId="{54ECB621-DDA2-474C-ADF3-0C89A78A90C0}">
      <dsp:nvSpPr>
        <dsp:cNvPr id="0" name=""/>
        <dsp:cNvSpPr/>
      </dsp:nvSpPr>
      <dsp:spPr>
        <a:xfrm>
          <a:off x="5929" y="0"/>
          <a:ext cx="1853534" cy="889696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088" tIns="165100" rIns="183088" bIns="1651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01</a:t>
          </a:r>
          <a:endParaRPr lang="en-US" sz="4000" kern="1200" dirty="0"/>
        </a:p>
      </dsp:txBody>
      <dsp:txXfrm>
        <a:off x="5929" y="0"/>
        <a:ext cx="1853534" cy="889696"/>
      </dsp:txXfrm>
    </dsp:sp>
    <dsp:sp modelId="{5392BCE7-59E7-46FF-8765-4DF82EE1BC8D}">
      <dsp:nvSpPr>
        <dsp:cNvPr id="0" name=""/>
        <dsp:cNvSpPr/>
      </dsp:nvSpPr>
      <dsp:spPr>
        <a:xfrm>
          <a:off x="2007746" y="0"/>
          <a:ext cx="1853534" cy="379746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088" tIns="0" rIns="183088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Attend Resident Meetings</a:t>
          </a:r>
        </a:p>
      </dsp:txBody>
      <dsp:txXfrm>
        <a:off x="2007746" y="1518987"/>
        <a:ext cx="1853534" cy="2278481"/>
      </dsp:txXfrm>
    </dsp:sp>
    <dsp:sp modelId="{C6D359B2-2A30-45DC-8882-B106C6E43EA3}">
      <dsp:nvSpPr>
        <dsp:cNvPr id="0" name=""/>
        <dsp:cNvSpPr/>
      </dsp:nvSpPr>
      <dsp:spPr>
        <a:xfrm>
          <a:off x="2007746" y="0"/>
          <a:ext cx="1853534" cy="889696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088" tIns="165100" rIns="183088" bIns="1651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02</a:t>
          </a:r>
          <a:endParaRPr lang="en-US" sz="4000" kern="1200" dirty="0"/>
        </a:p>
      </dsp:txBody>
      <dsp:txXfrm>
        <a:off x="2007746" y="0"/>
        <a:ext cx="1853534" cy="889696"/>
      </dsp:txXfrm>
    </dsp:sp>
    <dsp:sp modelId="{DFFE1973-BB85-4EC9-B969-AF1B9D3CE41B}">
      <dsp:nvSpPr>
        <dsp:cNvPr id="0" name=""/>
        <dsp:cNvSpPr/>
      </dsp:nvSpPr>
      <dsp:spPr>
        <a:xfrm>
          <a:off x="4009564" y="0"/>
          <a:ext cx="1853534" cy="379746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088" tIns="0" rIns="183088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Ask questions </a:t>
          </a:r>
        </a:p>
      </dsp:txBody>
      <dsp:txXfrm>
        <a:off x="4009564" y="1518987"/>
        <a:ext cx="1853534" cy="2278481"/>
      </dsp:txXfrm>
    </dsp:sp>
    <dsp:sp modelId="{9D3BD487-97DA-41DF-8B93-4FBBCB3E78C4}">
      <dsp:nvSpPr>
        <dsp:cNvPr id="0" name=""/>
        <dsp:cNvSpPr/>
      </dsp:nvSpPr>
      <dsp:spPr>
        <a:xfrm>
          <a:off x="4009564" y="0"/>
          <a:ext cx="1853534" cy="889696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088" tIns="165100" rIns="183088" bIns="1651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03</a:t>
          </a:r>
          <a:endParaRPr lang="en-US" sz="4000" kern="1200" dirty="0"/>
        </a:p>
      </dsp:txBody>
      <dsp:txXfrm>
        <a:off x="4009564" y="0"/>
        <a:ext cx="1853534" cy="889696"/>
      </dsp:txXfrm>
    </dsp:sp>
    <dsp:sp modelId="{19316525-0B58-4509-BB64-A4D8C95FF881}">
      <dsp:nvSpPr>
        <dsp:cNvPr id="0" name=""/>
        <dsp:cNvSpPr/>
      </dsp:nvSpPr>
      <dsp:spPr>
        <a:xfrm>
          <a:off x="6011381" y="0"/>
          <a:ext cx="1853534" cy="379746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088" tIns="0" rIns="183088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Request clarification or more information before signing documents </a:t>
          </a:r>
        </a:p>
      </dsp:txBody>
      <dsp:txXfrm>
        <a:off x="6011381" y="1518987"/>
        <a:ext cx="1853534" cy="2278481"/>
      </dsp:txXfrm>
    </dsp:sp>
    <dsp:sp modelId="{C9DAA99D-5735-4547-AB34-132F9D6B4629}">
      <dsp:nvSpPr>
        <dsp:cNvPr id="0" name=""/>
        <dsp:cNvSpPr/>
      </dsp:nvSpPr>
      <dsp:spPr>
        <a:xfrm>
          <a:off x="6011381" y="0"/>
          <a:ext cx="1853534" cy="889696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088" tIns="165100" rIns="183088" bIns="1651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04</a:t>
          </a:r>
          <a:endParaRPr lang="en-US" sz="4000" kern="1200" dirty="0"/>
        </a:p>
      </dsp:txBody>
      <dsp:txXfrm>
        <a:off x="6011381" y="0"/>
        <a:ext cx="1853534" cy="889696"/>
      </dsp:txXfrm>
    </dsp:sp>
    <dsp:sp modelId="{3DE38758-2995-4D2B-B45C-638414DD32AB}">
      <dsp:nvSpPr>
        <dsp:cNvPr id="0" name=""/>
        <dsp:cNvSpPr/>
      </dsp:nvSpPr>
      <dsp:spPr>
        <a:xfrm>
          <a:off x="8013198" y="0"/>
          <a:ext cx="1853534" cy="379746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088" tIns="0" rIns="183088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Indicate if you need additional assistance </a:t>
          </a:r>
        </a:p>
      </dsp:txBody>
      <dsp:txXfrm>
        <a:off x="8013198" y="1518987"/>
        <a:ext cx="1853534" cy="2278481"/>
      </dsp:txXfrm>
    </dsp:sp>
    <dsp:sp modelId="{138B48C1-0337-4FC9-A91E-74D5F122443F}">
      <dsp:nvSpPr>
        <dsp:cNvPr id="0" name=""/>
        <dsp:cNvSpPr/>
      </dsp:nvSpPr>
      <dsp:spPr>
        <a:xfrm>
          <a:off x="8013198" y="0"/>
          <a:ext cx="1853534" cy="889696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088" tIns="165100" rIns="183088" bIns="1651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05</a:t>
          </a:r>
        </a:p>
      </dsp:txBody>
      <dsp:txXfrm>
        <a:off x="8013198" y="0"/>
        <a:ext cx="1853534" cy="8896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936A0-A560-4341-A20A-404B5DF81689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943BF-35B4-4273-B43E-7AA839652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31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8864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6852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6E59F4-5596-4800-A091-2C4FACD1E0D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7881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600" dirty="0">
              <a:latin typeface="Franklin Gothic Book" panose="020B05030201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664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8286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4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67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>
              <a:latin typeface="+mn-lt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0640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>
              <a:latin typeface="+mn-lt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408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i="0" dirty="0"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i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8255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i="0" dirty="0"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i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9389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871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0400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533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28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525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80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243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936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u="none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607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414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410D84-39E1-43D9-8453-D7623EF87B2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5081920-10B4-4E86-AB58-A99899B3F52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4598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0D84-39E1-43D9-8453-D7623EF87B2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81920-10B4-4E86-AB58-A99899B3F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1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0D84-39E1-43D9-8453-D7623EF87B2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81920-10B4-4E86-AB58-A99899B3F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390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0D84-39E1-43D9-8453-D7623EF87B2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81920-10B4-4E86-AB58-A99899B3F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439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0D84-39E1-43D9-8453-D7623EF87B2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81920-10B4-4E86-AB58-A99899B3F52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631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0D84-39E1-43D9-8453-D7623EF87B2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81920-10B4-4E86-AB58-A99899B3F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273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0D84-39E1-43D9-8453-D7623EF87B2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81920-10B4-4E86-AB58-A99899B3F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83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0D84-39E1-43D9-8453-D7623EF87B2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81920-10B4-4E86-AB58-A99899B3F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8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0D84-39E1-43D9-8453-D7623EF87B2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81920-10B4-4E86-AB58-A99899B3F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53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0D84-39E1-43D9-8453-D7623EF87B2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81920-10B4-4E86-AB58-A99899B3F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09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0D84-39E1-43D9-8453-D7623EF87B2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81920-10B4-4E86-AB58-A99899B3F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41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A410D84-39E1-43D9-8453-D7623EF87B22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5081920-10B4-4E86-AB58-A99899B3F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41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9bedPX6i5Rg?feature=oembed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sv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d.gov/program_offices/public_indian_housing/about/field_office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ud.gov/program_offices/housing/mfh/hsgmfbus/abouthubspcs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d.gov/rad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hud.gov/subscribe/signup?listname=Rental%20Assistance%20Demonstration&amp;list=RAD-L" TargetMode="External"/><Relationship Id="rId4" Type="http://schemas.openxmlformats.org/officeDocument/2006/relationships/hyperlink" Target="mailto:rad@hud.gov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0513689-D00A-4D15-B8A3-AA50EC4B2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7C73B5-7262-453A-961D-46D669B61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5900" y="1837713"/>
            <a:ext cx="8640201" cy="3070370"/>
          </a:xfrm>
        </p:spPr>
        <p:txBody>
          <a:bodyPr anchor="b">
            <a:normAutofit/>
          </a:bodyPr>
          <a:lstStyle/>
          <a:p>
            <a:r>
              <a:rPr lang="en-US" sz="6600" dirty="0">
                <a:solidFill>
                  <a:schemeClr val="tx1"/>
                </a:solidFill>
              </a:rPr>
              <a:t> RAD Resident Rights Training </a:t>
            </a:r>
          </a:p>
        </p:txBody>
      </p:sp>
    </p:spTree>
    <p:extLst>
      <p:ext uri="{BB962C8B-B14F-4D97-AF65-F5344CB8AC3E}">
        <p14:creationId xmlns:p14="http://schemas.microsoft.com/office/powerpoint/2010/main" val="32486393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Educational Video for Public Housing Residents on the RAD Process">
            <a:hlinkClick r:id="" action="ppaction://media"/>
            <a:extLst>
              <a:ext uri="{FF2B5EF4-FFF2-40B4-BE49-F238E27FC236}">
                <a16:creationId xmlns:a16="http://schemas.microsoft.com/office/drawing/2014/main" id="{02CCC91A-D9CD-4AC7-BBE3-A9E40868121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95450" y="982663"/>
            <a:ext cx="8815388" cy="495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36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9CBD3C9-4E66-426D-948E-7CF477810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DB95FCF-AD96-482F-9FB8-CD95725E6E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4EEEC00-AD80-4734-BEE6-04CBDEC83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24AF37F0-1E8F-443E-AA28-4BC634820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DBE9D54-6250-40F2-A23A-F9CEBF5F91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46E6328-0D82-4747-8B39-60373321BB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5896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FF6F35C-3979-4265-84BE-A086A8B82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980" y="4206240"/>
            <a:ext cx="9966960" cy="13258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b="1" dirty="0"/>
              <a:t>Resident rights</a:t>
            </a:r>
          </a:p>
        </p:txBody>
      </p:sp>
      <p:pic>
        <p:nvPicPr>
          <p:cNvPr id="9" name="Graphic 8" descr="Weights Uneven with solid fill">
            <a:extLst>
              <a:ext uri="{FF2B5EF4-FFF2-40B4-BE49-F238E27FC236}">
                <a16:creationId xmlns:a16="http://schemas.microsoft.com/office/drawing/2014/main" id="{85D88745-9B07-4CF6-9CCB-9E9E09529B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4456178" y="741172"/>
            <a:ext cx="3279644" cy="327964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866A93-713B-415A-9D0E-87820F00B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9530" y="6223828"/>
            <a:ext cx="170621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787B4898-D986-4756-BCEF-CF79C8043C9C}" type="slidenum">
              <a:rPr lang="en-US" smtClean="0"/>
              <a:pPr defTabSz="914400">
                <a:spcAft>
                  <a:spcPts val="60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283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007687-DA9C-4990-AD0F-48F6BEEEF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Right to Remain and Right </a:t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dirty="0">
                <a:solidFill>
                  <a:srgbClr val="FFFFFF"/>
                </a:solidFill>
              </a:rPr>
              <a:t>of Return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BCA1A-14EC-4CD2-9C5A-18C5716D4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69690" y="6223828"/>
            <a:ext cx="10660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4685E14-3D72-4BDD-9376-7B3416E2E802}" type="slidenum">
              <a:rPr lang="en-US" smtClean="0"/>
              <a:pPr>
                <a:spcAft>
                  <a:spcPts val="600"/>
                </a:spcAft>
              </a:pPr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23476-15CC-4437-B65C-5225DF549595}"/>
              </a:ext>
            </a:extLst>
          </p:cNvPr>
          <p:cNvSpPr txBox="1"/>
          <p:nvPr/>
        </p:nvSpPr>
        <p:spPr>
          <a:xfrm>
            <a:off x="5172634" y="5045067"/>
            <a:ext cx="6020789" cy="95410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No resident may be permanently, involuntarily displaced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A1959E1-F90D-48FF-9909-0CAA647CC1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4431089"/>
              </p:ext>
            </p:extLst>
          </p:nvPr>
        </p:nvGraphicFramePr>
        <p:xfrm>
          <a:off x="4786205" y="817982"/>
          <a:ext cx="6774649" cy="1783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5680A9A9-54F8-47E5-9D3B-67C5702015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1230050"/>
              </p:ext>
            </p:extLst>
          </p:nvPr>
        </p:nvGraphicFramePr>
        <p:xfrm>
          <a:off x="4786204" y="3021454"/>
          <a:ext cx="6774649" cy="1501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956615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9D7F1E-FACE-4A2C-8CB5-9CC39612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No Rescreening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0AEBF-7467-4801-B82F-3547BC594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400" b="1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b="1" i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Residents may not be rescreened as a result of the RAD conversion. This includes screening for income, criminal background, and credit.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Following conversion, residents will be protected by standard Section 8 requirements related to tenancy.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8D2DC3-9904-47AC-9D1B-85059502D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69690" y="6223828"/>
            <a:ext cx="10660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4685E14-3D72-4BDD-9376-7B3416E2E802}" type="slidenum">
              <a:rPr lang="en-US" smtClean="0"/>
              <a:pPr>
                <a:spcAft>
                  <a:spcPts val="600"/>
                </a:spcAft>
              </a:pPr>
              <a:t>13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227BBF-EF83-4B44-BA5D-11E9F813BDB2}"/>
              </a:ext>
            </a:extLst>
          </p:cNvPr>
          <p:cNvSpPr txBox="1"/>
          <p:nvPr/>
        </p:nvSpPr>
        <p:spPr>
          <a:xfrm>
            <a:off x="4995081" y="745629"/>
            <a:ext cx="6020789" cy="1384995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A conversion under RAD cannot be the basis for an eviction or loss of rental assistance</a:t>
            </a:r>
          </a:p>
        </p:txBody>
      </p:sp>
    </p:spTree>
    <p:extLst>
      <p:ext uri="{BB962C8B-B14F-4D97-AF65-F5344CB8AC3E}">
        <p14:creationId xmlns:p14="http://schemas.microsoft.com/office/powerpoint/2010/main" val="1332813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Relocation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Where relocation is necessary, PHAs must provide residents with:</a:t>
            </a:r>
          </a:p>
          <a:p>
            <a:pPr marL="571500" indent="-4572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Resident notices </a:t>
            </a:r>
          </a:p>
          <a:p>
            <a:pPr marL="571500" indent="-4572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Moving assistance</a:t>
            </a:r>
          </a:p>
          <a:p>
            <a:pPr marL="571500" indent="-4572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Benefits and assistance per the “Uniform Relocation Assistance and Real Property Acquisition Policies Act (URA)” 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Relocation cannot begin until HUD approves the Financing Plan and issues the RAD Conversion Commitment (RCC). 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PHAs should maintain a resident log for all impacted residents, which should be provided to HUD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upon request.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969690" y="6223828"/>
            <a:ext cx="10660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A1681BDC-A901-454F-8DA3-16DF8E5B8938}" type="slidenum">
              <a:rPr lang="en-US" smtClean="0"/>
              <a:pPr>
                <a:spcAft>
                  <a:spcPts val="600"/>
                </a:spcAft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727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Alternative Housing Options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To maximize resident choice, PHAs may offer alternative housing options, such as vouchers, homeownership opportunities, etc.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Residents can voluntarily decline their right to return. Written consent by resident must be:</a:t>
            </a:r>
          </a:p>
          <a:p>
            <a:pPr marL="571500" indent="-45720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3"/>
                </a:solidFill>
              </a:rPr>
              <a:t>Informed</a:t>
            </a:r>
            <a:r>
              <a:rPr lang="en-US" sz="2000" dirty="0">
                <a:solidFill>
                  <a:schemeClr val="tx1"/>
                </a:solidFill>
              </a:rPr>
              <a:t> – written notification with counseling </a:t>
            </a:r>
          </a:p>
          <a:p>
            <a:pPr marL="571500" indent="-45720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3"/>
                </a:solidFill>
              </a:rPr>
              <a:t>Voluntary</a:t>
            </a:r>
            <a:r>
              <a:rPr lang="en-US" sz="2000" dirty="0">
                <a:solidFill>
                  <a:schemeClr val="tx1"/>
                </a:solidFill>
              </a:rPr>
              <a:t> – cannot be pressured and must be provided at least 30 days to decide</a:t>
            </a:r>
          </a:p>
          <a:p>
            <a:pPr marL="571500" indent="-45720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3"/>
                </a:solidFill>
              </a:rPr>
              <a:t>Documented</a:t>
            </a:r>
            <a:r>
              <a:rPr lang="en-US" sz="2000" dirty="0">
                <a:solidFill>
                  <a:schemeClr val="tx1"/>
                </a:solidFill>
              </a:rPr>
              <a:t> – retain evidence of notices, counseling, and resident’s decision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969690" y="6223828"/>
            <a:ext cx="10660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A1681BDC-A901-454F-8DA3-16DF8E5B8938}" type="slidenum">
              <a:rPr lang="en-US" smtClean="0"/>
              <a:pPr>
                <a:spcAft>
                  <a:spcPts val="600"/>
                </a:spcAft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07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F73AA4-3095-42A2-BDDB-0078C3EB5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Post-Conversion Resident Rents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F7037-6510-463A-A0BD-4377D68D1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000" b="1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Under the Section 8 programs, residents pay 30% of their adjusted gross income in rent. This is m</a:t>
            </a:r>
            <a:r>
              <a:rPr lang="en-US" dirty="0">
                <a:solidFill>
                  <a:schemeClr val="tx1"/>
                </a:solidFill>
              </a:rPr>
              <a:t>ostly true for public housing residents except those paying a “flat rent.”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If tenant rent would increase by more than the greater of 10% or $25 per month, the rent increase will be phased in over 3 or 5 years.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8584A-1C91-4502-995A-33AF5EF67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69690" y="6223828"/>
            <a:ext cx="10660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4685E14-3D72-4BDD-9376-7B3416E2E802}" type="slidenum">
              <a:rPr lang="en-US" smtClean="0"/>
              <a:pPr>
                <a:spcAft>
                  <a:spcPts val="600"/>
                </a:spcAft>
              </a:pPr>
              <a:t>16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95AFE3-7E23-49AB-8F9A-681323586117}"/>
              </a:ext>
            </a:extLst>
          </p:cNvPr>
          <p:cNvSpPr txBox="1"/>
          <p:nvPr/>
        </p:nvSpPr>
        <p:spPr>
          <a:xfrm>
            <a:off x="4995081" y="745629"/>
            <a:ext cx="6020789" cy="95410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Resident rents remain affordable after conversion</a:t>
            </a:r>
          </a:p>
        </p:txBody>
      </p:sp>
    </p:spTree>
    <p:extLst>
      <p:ext uri="{BB962C8B-B14F-4D97-AF65-F5344CB8AC3E}">
        <p14:creationId xmlns:p14="http://schemas.microsoft.com/office/powerpoint/2010/main" val="92424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0FDC83-64AD-4282-8C8E-33B3B60B4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Resident Self-Sufficiency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E9B17-1542-46EF-BAE0-0D021FCAE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Residents can continue to participate in self-sufficiency programs the PHA may be operating, including: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3"/>
                </a:solidFill>
              </a:rPr>
              <a:t>Family Self-Sufficiency (FSS). </a:t>
            </a:r>
            <a:r>
              <a:rPr lang="en-US" sz="2000" dirty="0">
                <a:solidFill>
                  <a:schemeClr val="tx1"/>
                </a:solidFill>
              </a:rPr>
              <a:t>Will continue at least through current grant period.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3"/>
                </a:solidFill>
              </a:rPr>
              <a:t>Resident Opportunities for Self-Sufficiency (ROSS). </a:t>
            </a:r>
            <a:r>
              <a:rPr lang="en-US" sz="2000" dirty="0">
                <a:solidFill>
                  <a:schemeClr val="tx1"/>
                </a:solidFill>
              </a:rPr>
              <a:t>Will continue through current grant period.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3"/>
                </a:solidFill>
              </a:rPr>
              <a:t>Earned Income Disregard (EID)</a:t>
            </a:r>
            <a:r>
              <a:rPr lang="en-US" sz="2000" dirty="0">
                <a:solidFill>
                  <a:schemeClr val="accent3"/>
                </a:solidFill>
              </a:rPr>
              <a:t>. </a:t>
            </a:r>
            <a:r>
              <a:rPr lang="en-US" sz="2000" dirty="0">
                <a:solidFill>
                  <a:schemeClr val="tx1"/>
                </a:solidFill>
              </a:rPr>
              <a:t>Enrolled residents can continue to benefit.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3"/>
                </a:solidFill>
              </a:rPr>
              <a:t>Jobs Plus. </a:t>
            </a:r>
            <a:r>
              <a:rPr lang="en-US" sz="2000" dirty="0">
                <a:solidFill>
                  <a:schemeClr val="tx1"/>
                </a:solidFill>
              </a:rPr>
              <a:t>Residents enrolled in the EID component of Jobs Plus will continue to be eligible post-conversion. All residents can continue to utilize services created as a result of the program.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F23BA4-B66B-4A8B-9638-9027FFA85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69690" y="6223828"/>
            <a:ext cx="10660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4685E14-3D72-4BDD-9376-7B3416E2E802}" type="slidenum">
              <a:rPr lang="en-US" smtClean="0"/>
              <a:pPr>
                <a:spcAft>
                  <a:spcPts val="60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457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7BA37B-DBD6-4418-9C81-0DA61F2FC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Section 3 and RAD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86B9D-D8C7-4FFD-AA06-A4D9FF766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Any rehab or construction performed as part of a RAD conversion is subject to Section 3 low-income hiring and contracting requirements.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PHAs must take proactive steps to hire local low-income persons and to award contracts to businesses that are owned by or substantially employ those persons. 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Preference for hiring opportunities is provided to public housing and Section 8 residents.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F5C512-A2DF-4036-B63C-95B00C92B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69690" y="6223828"/>
            <a:ext cx="10660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4685E14-3D72-4BDD-9376-7B3416E2E802}" type="slidenum">
              <a:rPr lang="en-US" smtClean="0"/>
              <a:pPr>
                <a:spcAft>
                  <a:spcPts val="600"/>
                </a:spcAft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954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0FDC83-64AD-4282-8C8E-33B3B60B4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Resident Procedural Rights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E9B17-1542-46EF-BAE0-0D021FCAE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217416" cy="5222543"/>
          </a:xfrm>
        </p:spPr>
        <p:txBody>
          <a:bodyPr anchor="ctr">
            <a:normAutofit/>
          </a:bodyPr>
          <a:lstStyle/>
          <a:p>
            <a:pPr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Resident organizing rights (24 CFR Part 245) safeguard: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700" dirty="0">
              <a:solidFill>
                <a:schemeClr val="tx1"/>
              </a:solidFill>
            </a:endParaRP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Formation of resident organizations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Organizing activities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Meeting space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Resident organizers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Canvassing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Resident participation funding ($25 per unit per year)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chemeClr val="tx1"/>
                </a:solidFill>
              </a:rPr>
              <a:t>Grievance and termination procedures consistent with public housing requirements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chemeClr val="tx1"/>
                </a:solidFill>
              </a:rPr>
              <a:t>Rights must be incorporated into resident lease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F23BA4-B66B-4A8B-9638-9027FFA85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69690" y="6223828"/>
            <a:ext cx="10660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4685E14-3D72-4BDD-9376-7B3416E2E802}" type="slidenum">
              <a:rPr lang="en-US" smtClean="0"/>
              <a:pPr>
                <a:spcAft>
                  <a:spcPts val="600"/>
                </a:spcAft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7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2002D-CDBA-4715-9C18-F4D64EFDB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RAD?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0258C-6D5C-49EC-A30F-2FCD46A9A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9892747" cy="4038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70000"/>
              </a:lnSpc>
              <a:spcBef>
                <a:spcPts val="5"/>
              </a:spcBef>
            </a:pPr>
            <a:r>
              <a:rPr lang="en-US" sz="2600" dirty="0">
                <a:solidFill>
                  <a:schemeClr val="tx1"/>
                </a:solidFill>
              </a:rPr>
              <a:t>The Problem</a:t>
            </a:r>
          </a:p>
          <a:p>
            <a:pPr lvl="1">
              <a:spcBef>
                <a:spcPts val="100"/>
              </a:spcBef>
            </a:pPr>
            <a:r>
              <a:rPr lang="en-US" dirty="0">
                <a:solidFill>
                  <a:schemeClr val="tx1"/>
                </a:solidFill>
              </a:rPr>
              <a:t>Converting through the RAD program will allow us to borrow funds when we need to do major renovations.</a:t>
            </a:r>
          </a:p>
          <a:p>
            <a:pPr marL="274320" lvl="1" indent="0">
              <a:spcBef>
                <a:spcPts val="5"/>
              </a:spcBef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5"/>
              </a:spcBef>
            </a:pPr>
            <a:r>
              <a:rPr lang="en-US" sz="2600" dirty="0">
                <a:solidFill>
                  <a:schemeClr val="tx1"/>
                </a:solidFill>
              </a:rPr>
              <a:t>What is RAD?</a:t>
            </a:r>
          </a:p>
          <a:p>
            <a:pPr lvl="1">
              <a:lnSpc>
                <a:spcPct val="170000"/>
              </a:lnSpc>
              <a:spcBef>
                <a:spcPts val="100"/>
              </a:spcBef>
            </a:pPr>
            <a:r>
              <a:rPr lang="en-US" dirty="0">
                <a:solidFill>
                  <a:schemeClr val="tx1"/>
                </a:solidFill>
              </a:rPr>
              <a:t>Rental Assistance Demonstration</a:t>
            </a:r>
          </a:p>
          <a:p>
            <a:pPr lvl="1">
              <a:spcBef>
                <a:spcPts val="5"/>
              </a:spcBef>
            </a:pPr>
            <a:r>
              <a:rPr lang="en-US" dirty="0">
                <a:solidFill>
                  <a:schemeClr val="tx1"/>
                </a:solidFill>
              </a:rPr>
              <a:t>RAD was created in 2011 to preserve this critical stock of affordable housing. </a:t>
            </a:r>
          </a:p>
          <a:p>
            <a:pPr lvl="1">
              <a:spcBef>
                <a:spcPts val="5"/>
              </a:spcBef>
            </a:pPr>
            <a:r>
              <a:rPr lang="en-US" dirty="0">
                <a:solidFill>
                  <a:schemeClr val="tx1"/>
                </a:solidFill>
              </a:rPr>
              <a:t>Public housing authorities around the country have used RAD to preserved and improve public housing by “converting” properties to a long-term Project-Based Section 8 contract</a:t>
            </a:r>
          </a:p>
          <a:p>
            <a:pPr lvl="1">
              <a:spcBef>
                <a:spcPts val="5"/>
              </a:spcBef>
            </a:pPr>
            <a:r>
              <a:rPr lang="en-US" dirty="0">
                <a:solidFill>
                  <a:schemeClr val="tx1"/>
                </a:solidFill>
              </a:rPr>
              <a:t>Property changes might include: </a:t>
            </a:r>
          </a:p>
          <a:p>
            <a:pPr lvl="2">
              <a:spcBef>
                <a:spcPts val="5"/>
              </a:spcBef>
            </a:pPr>
            <a:r>
              <a:rPr lang="en-US" dirty="0">
                <a:solidFill>
                  <a:schemeClr val="tx1"/>
                </a:solidFill>
              </a:rPr>
              <a:t>Property renovation with minimal disruption (i.e. residents remain in their units)</a:t>
            </a:r>
          </a:p>
          <a:p>
            <a:pPr lvl="2">
              <a:spcBef>
                <a:spcPts val="5"/>
              </a:spcBef>
            </a:pPr>
            <a:r>
              <a:rPr lang="en-US" dirty="0">
                <a:solidFill>
                  <a:schemeClr val="tx1"/>
                </a:solidFill>
              </a:rPr>
              <a:t>Major property renovation which may include temporary relocation</a:t>
            </a:r>
          </a:p>
          <a:p>
            <a:pPr lvl="2">
              <a:spcBef>
                <a:spcPts val="5"/>
              </a:spcBef>
            </a:pPr>
            <a:r>
              <a:rPr lang="en-US" dirty="0">
                <a:solidFill>
                  <a:schemeClr val="tx1"/>
                </a:solidFill>
              </a:rPr>
              <a:t>Demolition of property which would require permanent relocation for residents to another affordable housing property </a:t>
            </a:r>
          </a:p>
          <a:p>
            <a:pPr lvl="2">
              <a:spcBef>
                <a:spcPts val="5"/>
              </a:spcBef>
            </a:pPr>
            <a:r>
              <a:rPr lang="en-US" dirty="0">
                <a:solidFill>
                  <a:schemeClr val="tx1"/>
                </a:solidFill>
              </a:rPr>
              <a:t>No rehab of property at time of conversion </a:t>
            </a:r>
          </a:p>
          <a:p>
            <a:pPr lvl="1">
              <a:spcBef>
                <a:spcPts val="5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4D222A8-D347-4DFD-BB0E-2D7C064AE5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638" y="432408"/>
            <a:ext cx="1616706" cy="186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831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AA9A55-D452-48EA-86C7-AB5058DD7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Choice-Mobility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3D9BD-968D-45D5-81A1-9DE93FFFA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1432754"/>
            <a:ext cx="6020790" cy="5222543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1600" dirty="0">
                <a:solidFill>
                  <a:schemeClr val="tx1"/>
                </a:solidFill>
              </a:rPr>
              <a:t>This is a voluntary option for RAD residents that is not available to Public Housing residents.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1600" dirty="0">
                <a:solidFill>
                  <a:schemeClr val="tx1"/>
                </a:solidFill>
              </a:rPr>
              <a:t>Prior to closing, the PHA must notify residents of opportunities and procedures to exercise the choice-mobility option.</a:t>
            </a:r>
            <a:endParaRPr lang="en-US" sz="1600" b="1" i="1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</a:rPr>
              <a:t>For PBV, the resident may request a voucher after one year of residency.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</a:rPr>
              <a:t>For PBRA, the resident may request a voucher after two years of residency and the PHA/owner may adopt certain other limitations on use. In some cases, HUD may approve a good-cause exemption.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1600" dirty="0">
                <a:solidFill>
                  <a:schemeClr val="tx1"/>
                </a:solidFill>
              </a:rPr>
              <a:t>This right must be included in the lease.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9BDD8-A8E6-4545-929E-84CEE3FE1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69690" y="6223828"/>
            <a:ext cx="10660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4685E14-3D72-4BDD-9376-7B3416E2E802}" type="slidenum">
              <a:rPr lang="en-US" smtClean="0"/>
              <a:pPr>
                <a:spcAft>
                  <a:spcPts val="600"/>
                </a:spcAft>
              </a:pPr>
              <a:t>20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51F069-2C9A-4E00-A972-AE19163B9F93}"/>
              </a:ext>
            </a:extLst>
          </p:cNvPr>
          <p:cNvSpPr txBox="1"/>
          <p:nvPr/>
        </p:nvSpPr>
        <p:spPr>
          <a:xfrm>
            <a:off x="4995081" y="481238"/>
            <a:ext cx="6020789" cy="107721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Following conversion, residents may request a tenant-based voucher after a period of residency at the converted property (“choice-mobility”), except for certain conversions where the PHA does not have a voucher program.</a:t>
            </a:r>
          </a:p>
        </p:txBody>
      </p:sp>
    </p:spTree>
    <p:extLst>
      <p:ext uri="{BB962C8B-B14F-4D97-AF65-F5344CB8AC3E}">
        <p14:creationId xmlns:p14="http://schemas.microsoft.com/office/powerpoint/2010/main" val="5167573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9C995-6162-4FB6-A9EF-D552EA98B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en-US" dirty="0"/>
              <a:t>Recommendations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DF8C0B-EF1D-4D21-9655-C325B8910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9530" y="6223828"/>
            <a:ext cx="170621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4685E14-3D72-4BDD-9376-7B3416E2E802}" type="slidenum">
              <a:rPr lang="en-US" smtClean="0"/>
              <a:pPr>
                <a:spcAft>
                  <a:spcPts val="600"/>
                </a:spcAft>
              </a:pPr>
              <a:t>21</a:t>
            </a:fld>
            <a:endParaRPr lang="en-US"/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B25D7D1E-647E-4D33-8BA1-9B9281FCAB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2073950"/>
              </p:ext>
            </p:extLst>
          </p:nvPr>
        </p:nvGraphicFramePr>
        <p:xfrm>
          <a:off x="1143000" y="1987811"/>
          <a:ext cx="9872663" cy="379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616032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9C995-6162-4FB6-A9EF-D552EA98B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33350"/>
            <a:ext cx="9875520" cy="1356360"/>
          </a:xfrm>
        </p:spPr>
        <p:txBody>
          <a:bodyPr/>
          <a:lstStyle/>
          <a:p>
            <a:pPr algn="ctr"/>
            <a:r>
              <a:rPr lang="en-US" dirty="0"/>
              <a:t>Questions/Issues?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44848-6A9E-4C8D-8171-37458F8E3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036" y="1421951"/>
            <a:ext cx="8901763" cy="10701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Typically, the best place to start when you have questions or issues related to the RAD conversion is to discuss with your property manager.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For additional assistance, see below.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DF8C0B-EF1D-4D21-9655-C325B8910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4685E14-3D72-4BDD-9376-7B3416E2E802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073948-5A27-49A6-8EFE-06FFE11F314E}"/>
              </a:ext>
            </a:extLst>
          </p:cNvPr>
          <p:cNvSpPr txBox="1"/>
          <p:nvPr/>
        </p:nvSpPr>
        <p:spPr>
          <a:xfrm>
            <a:off x="1501541" y="4049936"/>
            <a:ext cx="1975437" cy="338554"/>
          </a:xfrm>
          <a:prstGeom prst="rect">
            <a:avLst/>
          </a:prstGeo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After Conversion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6C5916-2370-4783-87E0-4F63AE92F705}"/>
              </a:ext>
            </a:extLst>
          </p:cNvPr>
          <p:cNvSpPr txBox="1"/>
          <p:nvPr/>
        </p:nvSpPr>
        <p:spPr>
          <a:xfrm>
            <a:off x="4114802" y="3099776"/>
            <a:ext cx="2195686" cy="338554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Public Housing Lease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ACE8AF-0DE3-48CC-9B69-5251E1CA7F8D}"/>
              </a:ext>
            </a:extLst>
          </p:cNvPr>
          <p:cNvSpPr txBox="1"/>
          <p:nvPr/>
        </p:nvSpPr>
        <p:spPr>
          <a:xfrm>
            <a:off x="6709461" y="3100663"/>
            <a:ext cx="3501338" cy="338554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HUD Public Housing Field Office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2E4D674-4B32-4081-998B-87DC5D83BBBE}"/>
              </a:ext>
            </a:extLst>
          </p:cNvPr>
          <p:cNvSpPr txBox="1"/>
          <p:nvPr/>
        </p:nvSpPr>
        <p:spPr>
          <a:xfrm>
            <a:off x="4114801" y="3792277"/>
            <a:ext cx="2195687" cy="584775"/>
          </a:xfrm>
          <a:prstGeom prst="rect">
            <a:avLst/>
          </a:prstGeo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Project Based Voucher Lease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FF5795-4388-4B17-A3F9-B80B80DC40BC}"/>
              </a:ext>
            </a:extLst>
          </p:cNvPr>
          <p:cNvSpPr txBox="1"/>
          <p:nvPr/>
        </p:nvSpPr>
        <p:spPr>
          <a:xfrm>
            <a:off x="8802627" y="3791015"/>
            <a:ext cx="2116665" cy="584775"/>
          </a:xfrm>
          <a:prstGeom prst="rect">
            <a:avLst/>
          </a:prstGeo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HUD Public Housing Field Office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114563-4942-4901-8B09-956E39836F33}"/>
              </a:ext>
            </a:extLst>
          </p:cNvPr>
          <p:cNvSpPr txBox="1"/>
          <p:nvPr/>
        </p:nvSpPr>
        <p:spPr>
          <a:xfrm>
            <a:off x="4114802" y="4683000"/>
            <a:ext cx="2195686" cy="584775"/>
          </a:xfrm>
          <a:prstGeom prst="rect">
            <a:avLst/>
          </a:prstGeo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Project Based Rental Assistance Lease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38B3CF-D7CD-4603-8C88-708BDB787C67}"/>
              </a:ext>
            </a:extLst>
          </p:cNvPr>
          <p:cNvSpPr txBox="1"/>
          <p:nvPr/>
        </p:nvSpPr>
        <p:spPr>
          <a:xfrm>
            <a:off x="6704924" y="4810006"/>
            <a:ext cx="2641243" cy="338554"/>
          </a:xfrm>
          <a:prstGeom prst="rect">
            <a:avLst/>
          </a:prstGeo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HUD Multifamily Field Office</a:t>
            </a:r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FF7C8AC8-7043-4EB2-B72A-01058C569B89}"/>
              </a:ext>
            </a:extLst>
          </p:cNvPr>
          <p:cNvCxnSpPr>
            <a:cxnSpLocks/>
            <a:stCxn id="9" idx="3"/>
            <a:endCxn id="12" idx="1"/>
          </p:cNvCxnSpPr>
          <p:nvPr/>
        </p:nvCxnSpPr>
        <p:spPr>
          <a:xfrm flipV="1">
            <a:off x="3476978" y="4084665"/>
            <a:ext cx="637823" cy="13454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F52DD722-ABB0-4D65-9A89-A5D21FF7CE03}"/>
              </a:ext>
            </a:extLst>
          </p:cNvPr>
          <p:cNvCxnSpPr>
            <a:cxnSpLocks/>
            <a:stCxn id="9" idx="3"/>
            <a:endCxn id="17" idx="1"/>
          </p:cNvCxnSpPr>
          <p:nvPr/>
        </p:nvCxnSpPr>
        <p:spPr>
          <a:xfrm>
            <a:off x="3476978" y="4219213"/>
            <a:ext cx="637824" cy="75617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05B9DB3-DB3F-4620-9015-615C11A9260F}"/>
              </a:ext>
            </a:extLst>
          </p:cNvPr>
          <p:cNvCxnSpPr>
            <a:cxnSpLocks/>
          </p:cNvCxnSpPr>
          <p:nvPr/>
        </p:nvCxnSpPr>
        <p:spPr>
          <a:xfrm>
            <a:off x="3475075" y="3269056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CB16CB7-F489-4449-B3B0-85B819928FAE}"/>
              </a:ext>
            </a:extLst>
          </p:cNvPr>
          <p:cNvCxnSpPr>
            <a:cxnSpLocks/>
          </p:cNvCxnSpPr>
          <p:nvPr/>
        </p:nvCxnSpPr>
        <p:spPr>
          <a:xfrm flipV="1">
            <a:off x="3476978" y="3249654"/>
            <a:ext cx="637822" cy="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1423A4A-FD95-4BE0-8E57-297EC87E429E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>
            <a:off x="6310488" y="3269053"/>
            <a:ext cx="398973" cy="8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EB2CBE5-6936-42CE-97F9-6E052B7B6782}"/>
              </a:ext>
            </a:extLst>
          </p:cNvPr>
          <p:cNvCxnSpPr>
            <a:cxnSpLocks/>
            <a:stCxn id="12" idx="3"/>
            <a:endCxn id="62" idx="1"/>
          </p:cNvCxnSpPr>
          <p:nvPr/>
        </p:nvCxnSpPr>
        <p:spPr>
          <a:xfrm flipV="1">
            <a:off x="6310488" y="3840191"/>
            <a:ext cx="394436" cy="24447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269AE9D3-0D41-43C6-AE95-501F49B94D9E}"/>
              </a:ext>
            </a:extLst>
          </p:cNvPr>
          <p:cNvCxnSpPr>
            <a:cxnSpLocks/>
            <a:stCxn id="17" idx="3"/>
            <a:endCxn id="18" idx="1"/>
          </p:cNvCxnSpPr>
          <p:nvPr/>
        </p:nvCxnSpPr>
        <p:spPr>
          <a:xfrm>
            <a:off x="6310488" y="4975388"/>
            <a:ext cx="394436" cy="38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00D65461-D52D-46D5-B7B5-CE432C3A23FB}"/>
              </a:ext>
            </a:extLst>
          </p:cNvPr>
          <p:cNvSpPr txBox="1"/>
          <p:nvPr/>
        </p:nvSpPr>
        <p:spPr>
          <a:xfrm>
            <a:off x="1222408" y="5944944"/>
            <a:ext cx="9750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Public Housing Field Offices: </a:t>
            </a:r>
            <a:r>
              <a:rPr lang="en-US" sz="1600" dirty="0">
                <a:latin typeface="+mj-lt"/>
                <a:hlinkClick r:id="rId3"/>
              </a:rPr>
              <a:t>www.hud.gov/program_offices/public_indian_housing/about/field_office</a:t>
            </a:r>
            <a:endParaRPr lang="en-US" sz="16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Multifamily Field Offices: </a:t>
            </a:r>
            <a:r>
              <a:rPr lang="en-US" sz="1600" dirty="0">
                <a:latin typeface="+mj-lt"/>
                <a:hlinkClick r:id="rId4"/>
              </a:rPr>
              <a:t>www.hud.gov/program_offices/housing/mfh/hsgmfbus/abouthubspcs</a:t>
            </a:r>
            <a:endParaRPr lang="en-US" sz="1600" dirty="0">
              <a:latin typeface="+mj-lt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DC2EE52-D1D3-432F-8966-EC539C9F1FD1}"/>
              </a:ext>
            </a:extLst>
          </p:cNvPr>
          <p:cNvSpPr txBox="1"/>
          <p:nvPr/>
        </p:nvSpPr>
        <p:spPr>
          <a:xfrm>
            <a:off x="6704924" y="3670914"/>
            <a:ext cx="1898435" cy="338554"/>
          </a:xfrm>
          <a:prstGeom prst="rect">
            <a:avLst/>
          </a:prstGeo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BangorHousing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04D72DB-EE0C-41AB-BC8C-117A6901BE9C}"/>
              </a:ext>
            </a:extLst>
          </p:cNvPr>
          <p:cNvCxnSpPr>
            <a:cxnSpLocks/>
            <a:stCxn id="62" idx="3"/>
            <a:endCxn id="13" idx="1"/>
          </p:cNvCxnSpPr>
          <p:nvPr/>
        </p:nvCxnSpPr>
        <p:spPr>
          <a:xfrm>
            <a:off x="8603359" y="3840191"/>
            <a:ext cx="199268" cy="2432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38259EB-2F81-49E6-A2F1-6A1432795C0B}"/>
              </a:ext>
            </a:extLst>
          </p:cNvPr>
          <p:cNvSpPr txBox="1"/>
          <p:nvPr/>
        </p:nvSpPr>
        <p:spPr>
          <a:xfrm>
            <a:off x="1624618" y="3099776"/>
            <a:ext cx="1852360" cy="338554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Prior to Conversion</a:t>
            </a:r>
          </a:p>
        </p:txBody>
      </p:sp>
    </p:spTree>
    <p:extLst>
      <p:ext uri="{BB962C8B-B14F-4D97-AF65-F5344CB8AC3E}">
        <p14:creationId xmlns:p14="http://schemas.microsoft.com/office/powerpoint/2010/main" val="18641607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7453" y="859604"/>
            <a:ext cx="8037094" cy="4841930"/>
          </a:xfrm>
        </p:spPr>
        <p:txBody>
          <a:bodyPr>
            <a:normAutofit/>
          </a:bodyPr>
          <a:lstStyle/>
          <a:p>
            <a:pPr lvl="0" algn="ctr">
              <a:buClr>
                <a:srgbClr val="90C226"/>
              </a:buClr>
            </a:pPr>
            <a:r>
              <a:rPr lang="en-US" sz="5400" dirty="0"/>
              <a:t>Thank You and Questions</a:t>
            </a:r>
            <a:br>
              <a:rPr lang="en-US" sz="3600" b="1" dirty="0">
                <a:latin typeface="+mn-lt"/>
              </a:rPr>
            </a:b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For more information visit: </a:t>
            </a:r>
            <a:r>
              <a:rPr lang="en-US" sz="2400" dirty="0">
                <a:latin typeface="+mn-lt"/>
                <a:hlinkClick r:id="rId3"/>
              </a:rPr>
              <a:t>www.hud.gov/rad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Contact: (insert property manager/PHA contact info)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  <a:hlinkClick r:id="rId4"/>
              </a:rPr>
              <a:t>rad@hud.gov</a:t>
            </a:r>
            <a:b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</a:br>
            <a:b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</a:br>
            <a:r>
              <a:rPr lang="en-US" sz="2400" dirty="0">
                <a:latin typeface="+mn-lt"/>
              </a:rPr>
              <a:t>Join the </a:t>
            </a:r>
            <a:r>
              <a:rPr lang="en-US" sz="2400" dirty="0">
                <a:latin typeface="+mn-lt"/>
                <a:hlinkClick r:id="rId5"/>
              </a:rPr>
              <a:t>RAD LISTSERV </a:t>
            </a:r>
            <a:r>
              <a:rPr lang="en-US" sz="2400" dirty="0">
                <a:latin typeface="+mn-lt"/>
              </a:rPr>
              <a:t>for periodic news and updates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(link available at the bottom right of the 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  <a:hlinkClick r:id="rId3"/>
              </a:rPr>
              <a:t>www.hud.gov/rad</a:t>
            </a:r>
            <a:r>
              <a:rPr lang="en-US" sz="2400" dirty="0">
                <a:latin typeface="+mn-lt"/>
              </a:rPr>
              <a:t> webpage)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4685E14-3D72-4BDD-9376-7B3416E2E802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2759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2002D-CDBA-4715-9C18-F4D64EFDB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 Specific Conversion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0258C-6D5C-49EC-A30F-2FCD46A9A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(input PHA specific conversion plans including timeline and relocation plan if applicable)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01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66B15-05FF-4029-A023-47CD345E8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en-US" sz="4800">
                <a:latin typeface="+mn-lt"/>
                <a:cs typeface="Calibri Light" panose="020F0302020204030204" pitchFamily="34" charset="0"/>
              </a:rPr>
              <a:t>RAD Core Principles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CB9B5F-9DAD-4BFE-88FD-5D23C9A14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9530" y="6223828"/>
            <a:ext cx="170621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4685E14-3D72-4BDD-9376-7B3416E2E802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graphicFrame>
        <p:nvGraphicFramePr>
          <p:cNvPr id="13" name="Content Placeholder 7">
            <a:extLst>
              <a:ext uri="{FF2B5EF4-FFF2-40B4-BE49-F238E27FC236}">
                <a16:creationId xmlns:a16="http://schemas.microsoft.com/office/drawing/2014/main" id="{CFC97DAD-7D97-424C-8D4E-AD8D653EBB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561972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1324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07687-DA9C-4990-AD0F-48F6BEEEF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en-US" sz="4800"/>
              <a:t>RAD Core Principles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BCA1A-14EC-4CD2-9C5A-18C5716D4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9530" y="6223828"/>
            <a:ext cx="170621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4685E14-3D72-4BDD-9376-7B3416E2E802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F14F37BC-A6BA-4A92-A714-8C88CF312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315021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1708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6242FA5-85E6-45FF-AA85-9E0263FDD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4685E14-3D72-4BDD-9376-7B3416E2E802}" type="slidenum">
              <a:rPr lang="en-US" smtClean="0">
                <a:latin typeface="+mj-lt"/>
              </a:rPr>
              <a:pPr/>
              <a:t>5</a:t>
            </a:fld>
            <a:endParaRPr lang="en-US" dirty="0">
              <a:latin typeface="+mj-lt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EEF2AA4-39C6-4602-AB77-0549DA50CC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725" y="1601049"/>
            <a:ext cx="11315699" cy="3466252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E7B7FD2C-7D79-47B7-8801-C37C32A6F620}"/>
              </a:ext>
            </a:extLst>
          </p:cNvPr>
          <p:cNvGrpSpPr/>
          <p:nvPr/>
        </p:nvGrpSpPr>
        <p:grpSpPr>
          <a:xfrm>
            <a:off x="429915" y="5200468"/>
            <a:ext cx="1342345" cy="829192"/>
            <a:chOff x="687363" y="5067300"/>
            <a:chExt cx="1342345" cy="829192"/>
          </a:xfrm>
        </p:grpSpPr>
        <p:sp>
          <p:nvSpPr>
            <p:cNvPr id="10" name="Star: 5 Points 9">
              <a:extLst>
                <a:ext uri="{FF2B5EF4-FFF2-40B4-BE49-F238E27FC236}">
                  <a16:creationId xmlns:a16="http://schemas.microsoft.com/office/drawing/2014/main" id="{E2E2340E-AF1B-470A-B287-536ACDC85CA1}"/>
                </a:ext>
              </a:extLst>
            </p:cNvPr>
            <p:cNvSpPr/>
            <p:nvPr/>
          </p:nvSpPr>
          <p:spPr>
            <a:xfrm>
              <a:off x="1136468" y="5067300"/>
              <a:ext cx="444137" cy="444137"/>
            </a:xfrm>
            <a:prstGeom prst="star5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BFBC3FA-8049-4A92-A957-10BB3EFB4852}"/>
                </a:ext>
              </a:extLst>
            </p:cNvPr>
            <p:cNvSpPr txBox="1"/>
            <p:nvPr/>
          </p:nvSpPr>
          <p:spPr>
            <a:xfrm>
              <a:off x="687363" y="5527160"/>
              <a:ext cx="13423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4">
                      <a:lumMod val="50000"/>
                    </a:schemeClr>
                  </a:solidFill>
                </a:rPr>
                <a:t>We are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4327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9CBD3C9-4E66-426D-948E-7CF477810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DB95FCF-AD96-482F-9FB8-CD95725E6E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4EEEC00-AD80-4734-BEE6-04CBDEC83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24AF37F0-1E8F-443E-AA28-4BC634820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DBE9D54-6250-40F2-A23A-F9CEBF5F91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46E6328-0D82-4747-8B39-60373321BB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5896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FF6F35C-3979-4265-84BE-A086A8B82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980" y="4206240"/>
            <a:ext cx="9966960" cy="13258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b="1"/>
              <a:t>Resident Engagement</a:t>
            </a:r>
          </a:p>
        </p:txBody>
      </p:sp>
      <p:pic>
        <p:nvPicPr>
          <p:cNvPr id="9" name="Graphic 8" descr="Handshake">
            <a:extLst>
              <a:ext uri="{FF2B5EF4-FFF2-40B4-BE49-F238E27FC236}">
                <a16:creationId xmlns:a16="http://schemas.microsoft.com/office/drawing/2014/main" id="{85D88745-9B07-4CF6-9CCB-9E9E09529B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56178" y="741172"/>
            <a:ext cx="3279644" cy="327964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866A93-713B-415A-9D0E-87820F00B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9530" y="6223828"/>
            <a:ext cx="170621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787B4898-D986-4756-BCEF-CF79C8043C9C}" type="slidenum">
              <a:rPr lang="en-US" smtClean="0"/>
              <a:pPr defTabSz="914400"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25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4D471-6F22-4AC5-BA86-E1A1C660E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en-US" sz="4800"/>
              <a:t>Resident Meetings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D7D3D88-1801-4D6A-A5F8-9A3A6CB235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8414599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3976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2002D-CDBA-4715-9C18-F4D64EFDB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Resident Notices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0258C-6D5C-49EC-A30F-2FCD46A9A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Prior to applying to HUD, the PHA must provided notices to residents: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RAD Information Notice, providing you an overview of RAD and your rights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“General Information Notice” alerting you that you would have the right to relocation assistance if temporary relocation is needed</a:t>
            </a:r>
          </a:p>
          <a:p>
            <a:r>
              <a:rPr lang="en-US" sz="2000" dirty="0">
                <a:solidFill>
                  <a:schemeClr val="tx1"/>
                </a:solidFill>
              </a:rPr>
              <a:t>After HUD approves, the Financing Plan, the PHA must send a notice to all residents</a:t>
            </a:r>
          </a:p>
          <a:p>
            <a:r>
              <a:rPr lang="en-US" sz="2000" dirty="0">
                <a:solidFill>
                  <a:schemeClr val="tx1"/>
                </a:solidFill>
              </a:rPr>
              <a:t>Prior to beginning any relocation, each resident must receive advanced notice of relocation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080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4D471-6F22-4AC5-BA86-E1A1C660E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en-US"/>
              <a:t>PHA Plan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8CFAE5AE-F402-4505-BDFD-6054072829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8381988"/>
              </p:ext>
            </p:extLst>
          </p:nvPr>
        </p:nvGraphicFramePr>
        <p:xfrm>
          <a:off x="1143000" y="2298530"/>
          <a:ext cx="9872663" cy="379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1237094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3B67E36A07FC43955C33432D841010" ma:contentTypeVersion="14" ma:contentTypeDescription="Create a new document." ma:contentTypeScope="" ma:versionID="51d3fcd8d6f56924783b3583631aefba">
  <xsd:schema xmlns:xsd="http://www.w3.org/2001/XMLSchema" xmlns:xs="http://www.w3.org/2001/XMLSchema" xmlns:p="http://schemas.microsoft.com/office/2006/metadata/properties" xmlns:ns2="361ab291-918d-4017-b392-5abf57042bf5" xmlns:ns3="45776c81-1643-4136-a2bc-a41003e19652" targetNamespace="http://schemas.microsoft.com/office/2006/metadata/properties" ma:root="true" ma:fieldsID="400673e547078462cdfdb912383ebcb6" ns2:_="" ns3:_="">
    <xsd:import namespace="361ab291-918d-4017-b392-5abf57042bf5"/>
    <xsd:import namespace="45776c81-1643-4136-a2bc-a41003e1965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1ab291-918d-4017-b392-5abf57042bf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3e00a431-9d0c-479e-8957-95cf2d15cf87}" ma:internalName="TaxCatchAll" ma:showField="CatchAllData" ma:web="361ab291-918d-4017-b392-5abf57042bf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776c81-1643-4136-a2bc-a41003e196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d0d1ab28-bfd3-4f7e-b901-34724800440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776c81-1643-4136-a2bc-a41003e19652">
      <Terms xmlns="http://schemas.microsoft.com/office/infopath/2007/PartnerControls"/>
    </lcf76f155ced4ddcb4097134ff3c332f>
    <TaxCatchAll xmlns="361ab291-918d-4017-b392-5abf57042bf5" xsi:nil="true"/>
  </documentManagement>
</p:properties>
</file>

<file path=customXml/itemProps1.xml><?xml version="1.0" encoding="utf-8"?>
<ds:datastoreItem xmlns:ds="http://schemas.openxmlformats.org/officeDocument/2006/customXml" ds:itemID="{D77EC4A8-2A4C-4EE4-B813-AB1A06C457E2}"/>
</file>

<file path=customXml/itemProps2.xml><?xml version="1.0" encoding="utf-8"?>
<ds:datastoreItem xmlns:ds="http://schemas.openxmlformats.org/officeDocument/2006/customXml" ds:itemID="{5AD663C6-9035-4073-8393-6FA7202590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60563C-C4A7-4171-9B98-CBF758EE5B93}">
  <ds:schemaRefs>
    <ds:schemaRef ds:uri="http://schemas.microsoft.com/office/2006/metadata/properties"/>
    <ds:schemaRef ds:uri="http://schemas.microsoft.com/office/infopath/2007/PartnerControls"/>
    <ds:schemaRef ds:uri="619879e4-1d82-4798-a9dc-5722a7fe2d76"/>
  </ds:schemaRefs>
</ds:datastoreItem>
</file>

<file path=docMetadata/LabelInfo.xml><?xml version="1.0" encoding="utf-8"?>
<clbl:labelList xmlns:clbl="http://schemas.microsoft.com/office/2020/mipLabelMetadata">
  <clbl:label id="{27d8b2df-9b2b-4d3d-a086-8bbf461e5694}" enabled="0" method="" siteId="{27d8b2df-9b2b-4d3d-a086-8bbf461e569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467</TotalTime>
  <Words>1477</Words>
  <Application>Microsoft Office PowerPoint</Application>
  <PresentationFormat>Widescreen</PresentationFormat>
  <Paragraphs>188</Paragraphs>
  <Slides>24</Slides>
  <Notes>20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Corbel</vt:lpstr>
      <vt:lpstr>Franklin Gothic Book</vt:lpstr>
      <vt:lpstr>Wingdings</vt:lpstr>
      <vt:lpstr>Basis</vt:lpstr>
      <vt:lpstr> RAD Resident Rights Training </vt:lpstr>
      <vt:lpstr>Why RAD?</vt:lpstr>
      <vt:lpstr>RAD Core Principles</vt:lpstr>
      <vt:lpstr>RAD Core Principles</vt:lpstr>
      <vt:lpstr>PowerPoint Presentation</vt:lpstr>
      <vt:lpstr>Resident Engagement</vt:lpstr>
      <vt:lpstr>Resident Meetings</vt:lpstr>
      <vt:lpstr>Resident Notices</vt:lpstr>
      <vt:lpstr>PHA Plan</vt:lpstr>
      <vt:lpstr>PowerPoint Presentation</vt:lpstr>
      <vt:lpstr>Resident rights</vt:lpstr>
      <vt:lpstr>Right to Remain and Right  of Return</vt:lpstr>
      <vt:lpstr>No Rescreening</vt:lpstr>
      <vt:lpstr>Relocation</vt:lpstr>
      <vt:lpstr>Alternative Housing Options</vt:lpstr>
      <vt:lpstr>Post-Conversion Resident Rents</vt:lpstr>
      <vt:lpstr>Resident Self-Sufficiency Programs</vt:lpstr>
      <vt:lpstr>Section 3 and RAD</vt:lpstr>
      <vt:lpstr>Resident Procedural Rights</vt:lpstr>
      <vt:lpstr>Choice-Mobility</vt:lpstr>
      <vt:lpstr>Recommendations</vt:lpstr>
      <vt:lpstr>Questions/Issues?</vt:lpstr>
      <vt:lpstr>Thank You and Questions  For more information visit: www.hud.gov/rad Contact: (insert property manager/PHA contact info) rad@hud.gov  Join the RAD LISTSERV for periodic news and updates (link available at the bottom right of the  www.hud.gov/rad webpage) </vt:lpstr>
      <vt:lpstr>PHA Specific Conversion Plans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RAD Resident Rights Training for PHAs</dc:title>
  <dc:creator>Alex, Tai M</dc:creator>
  <cp:lastModifiedBy>Cindy Witas</cp:lastModifiedBy>
  <cp:revision>9</cp:revision>
  <dcterms:created xsi:type="dcterms:W3CDTF">2019-12-23T15:53:50Z</dcterms:created>
  <dcterms:modified xsi:type="dcterms:W3CDTF">2024-12-06T15:37:29Z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0x010100C03B67E36A07FC43955C33432D841010</vt:lpwstr>
  </property>
  <property fmtid="{D5CDD505-2E9C-101B-9397-08002B2CF9AE}" pid="3" name="MediaServiceImageTags">
    <vt:lpwstr/>
  </property>
</Properties>
</file>